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60" r:id="rId3"/>
    <p:sldId id="543" r:id="rId4"/>
    <p:sldId id="542" r:id="rId5"/>
    <p:sldId id="669" r:id="rId6"/>
    <p:sldId id="544" r:id="rId7"/>
    <p:sldId id="545" r:id="rId8"/>
    <p:sldId id="546" r:id="rId9"/>
    <p:sldId id="547" r:id="rId10"/>
    <p:sldId id="638" r:id="rId11"/>
    <p:sldId id="653" r:id="rId12"/>
    <p:sldId id="659" r:id="rId13"/>
    <p:sldId id="654" r:id="rId14"/>
    <p:sldId id="550" r:id="rId15"/>
    <p:sldId id="551" r:id="rId16"/>
    <p:sldId id="312" r:id="rId17"/>
    <p:sldId id="271" r:id="rId18"/>
    <p:sldId id="553" r:id="rId19"/>
    <p:sldId id="554" r:id="rId20"/>
    <p:sldId id="631" r:id="rId21"/>
    <p:sldId id="645" r:id="rId22"/>
    <p:sldId id="281" r:id="rId23"/>
    <p:sldId id="315" r:id="rId24"/>
    <p:sldId id="419" r:id="rId25"/>
    <p:sldId id="420" r:id="rId26"/>
    <p:sldId id="291" r:id="rId27"/>
    <p:sldId id="540" r:id="rId28"/>
    <p:sldId id="298" r:id="rId29"/>
    <p:sldId id="662" r:id="rId30"/>
    <p:sldId id="667" r:id="rId31"/>
    <p:sldId id="632" r:id="rId32"/>
    <p:sldId id="620" r:id="rId33"/>
    <p:sldId id="623" r:id="rId34"/>
    <p:sldId id="649" r:id="rId35"/>
    <p:sldId id="647" r:id="rId36"/>
    <p:sldId id="650" r:id="rId37"/>
    <p:sldId id="672" r:id="rId38"/>
    <p:sldId id="671" r:id="rId39"/>
    <p:sldId id="673" r:id="rId40"/>
    <p:sldId id="571" r:id="rId41"/>
    <p:sldId id="572" r:id="rId42"/>
    <p:sldId id="573" r:id="rId43"/>
    <p:sldId id="574" r:id="rId44"/>
    <p:sldId id="575" r:id="rId45"/>
    <p:sldId id="665" r:id="rId46"/>
    <p:sldId id="576" r:id="rId47"/>
    <p:sldId id="577" r:id="rId48"/>
    <p:sldId id="578" r:id="rId49"/>
    <p:sldId id="450" r:id="rId50"/>
    <p:sldId id="586" r:id="rId51"/>
    <p:sldId id="600" r:id="rId52"/>
    <p:sldId id="587" r:id="rId53"/>
    <p:sldId id="589" r:id="rId54"/>
    <p:sldId id="592" r:id="rId55"/>
    <p:sldId id="593" r:id="rId56"/>
    <p:sldId id="594" r:id="rId57"/>
    <p:sldId id="595" r:id="rId58"/>
    <p:sldId id="597" r:id="rId59"/>
    <p:sldId id="596" r:id="rId60"/>
    <p:sldId id="590" r:id="rId61"/>
    <p:sldId id="591" r:id="rId62"/>
    <p:sldId id="585" r:id="rId63"/>
    <p:sldId id="581" r:id="rId64"/>
    <p:sldId id="582" r:id="rId65"/>
    <p:sldId id="668" r:id="rId66"/>
    <p:sldId id="637" r:id="rId67"/>
    <p:sldId id="635" r:id="rId68"/>
    <p:sldId id="563" r:id="rId69"/>
    <p:sldId id="410" r:id="rId70"/>
    <p:sldId id="646" r:id="rId71"/>
    <p:sldId id="557" r:id="rId72"/>
    <p:sldId id="265" r:id="rId73"/>
    <p:sldId id="266" r:id="rId74"/>
    <p:sldId id="409" r:id="rId75"/>
    <p:sldId id="564" r:id="rId76"/>
    <p:sldId id="565" r:id="rId77"/>
    <p:sldId id="566" r:id="rId78"/>
    <p:sldId id="533" r:id="rId79"/>
    <p:sldId id="487" r:id="rId80"/>
    <p:sldId id="488" r:id="rId81"/>
    <p:sldId id="489" r:id="rId82"/>
    <p:sldId id="490" r:id="rId83"/>
    <p:sldId id="561" r:id="rId84"/>
    <p:sldId id="560" r:id="rId85"/>
    <p:sldId id="559" r:id="rId86"/>
    <p:sldId id="558" r:id="rId87"/>
    <p:sldId id="628" r:id="rId88"/>
    <p:sldId id="618" r:id="rId89"/>
    <p:sldId id="516" r:id="rId90"/>
    <p:sldId id="519" r:id="rId91"/>
    <p:sldId id="537" r:id="rId92"/>
    <p:sldId id="517" r:id="rId93"/>
    <p:sldId id="518" r:id="rId9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48" autoAdjust="0"/>
    <p:restoredTop sz="92289" autoAdjust="0"/>
  </p:normalViewPr>
  <p:slideViewPr>
    <p:cSldViewPr>
      <p:cViewPr>
        <p:scale>
          <a:sx n="37" d="100"/>
          <a:sy n="37" d="100"/>
        </p:scale>
        <p:origin x="1005" y="11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un-Peng Chen" userId="a4ede47cf1282c14" providerId="LiveId" clId="{9D1EC996-D9AE-476F-B950-E646FD735031}"/>
    <pc:docChg chg="undo custSel addSld delSld modSld sldOrd">
      <pc:chgData name="Jiun-Peng Chen" userId="a4ede47cf1282c14" providerId="LiveId" clId="{9D1EC996-D9AE-476F-B950-E646FD735031}" dt="2023-10-12T11:01:32.433" v="733" actId="20577"/>
      <pc:docMkLst>
        <pc:docMk/>
      </pc:docMkLst>
      <pc:sldChg chg="modSp mod">
        <pc:chgData name="Jiun-Peng Chen" userId="a4ede47cf1282c14" providerId="LiveId" clId="{9D1EC996-D9AE-476F-B950-E646FD735031}" dt="2023-10-12T07:31:05.626" v="65" actId="20577"/>
        <pc:sldMkLst>
          <pc:docMk/>
          <pc:sldMk cId="0" sldId="256"/>
        </pc:sldMkLst>
        <pc:spChg chg="mod">
          <ac:chgData name="Jiun-Peng Chen" userId="a4ede47cf1282c14" providerId="LiveId" clId="{9D1EC996-D9AE-476F-B950-E646FD735031}" dt="2023-10-12T07:31:05.626" v="65" actId="20577"/>
          <ac:spMkLst>
            <pc:docMk/>
            <pc:sldMk cId="0" sldId="256"/>
            <ac:spMk id="2051" creationId="{58DE0904-5A90-4663-B843-561207BB2154}"/>
          </ac:spMkLst>
        </pc:spChg>
      </pc:sldChg>
      <pc:sldChg chg="modSp mod">
        <pc:chgData name="Jiun-Peng Chen" userId="a4ede47cf1282c14" providerId="LiveId" clId="{9D1EC996-D9AE-476F-B950-E646FD735031}" dt="2023-10-12T10:31:49.288" v="339" actId="113"/>
        <pc:sldMkLst>
          <pc:docMk/>
          <pc:sldMk cId="1112691315" sldId="271"/>
        </pc:sldMkLst>
        <pc:spChg chg="mod">
          <ac:chgData name="Jiun-Peng Chen" userId="a4ede47cf1282c14" providerId="LiveId" clId="{9D1EC996-D9AE-476F-B950-E646FD735031}" dt="2023-10-12T10:31:49.288" v="339" actId="113"/>
          <ac:spMkLst>
            <pc:docMk/>
            <pc:sldMk cId="1112691315" sldId="271"/>
            <ac:spMk id="3" creationId="{00000000-0000-0000-0000-000000000000}"/>
          </ac:spMkLst>
        </pc:spChg>
      </pc:sldChg>
      <pc:sldChg chg="modSp mod">
        <pc:chgData name="Jiun-Peng Chen" userId="a4ede47cf1282c14" providerId="LiveId" clId="{9D1EC996-D9AE-476F-B950-E646FD735031}" dt="2023-10-12T10:57:18.270" v="716" actId="20577"/>
        <pc:sldMkLst>
          <pc:docMk/>
          <pc:sldMk cId="2799837211" sldId="298"/>
        </pc:sldMkLst>
        <pc:spChg chg="mod">
          <ac:chgData name="Jiun-Peng Chen" userId="a4ede47cf1282c14" providerId="LiveId" clId="{9D1EC996-D9AE-476F-B950-E646FD735031}" dt="2023-10-12T10:57:18.270" v="716" actId="20577"/>
          <ac:spMkLst>
            <pc:docMk/>
            <pc:sldMk cId="2799837211" sldId="298"/>
            <ac:spMk id="2" creationId="{00000000-0000-0000-0000-000000000000}"/>
          </ac:spMkLst>
        </pc:spChg>
      </pc:sldChg>
      <pc:sldChg chg="modSp mod">
        <pc:chgData name="Jiun-Peng Chen" userId="a4ede47cf1282c14" providerId="LiveId" clId="{9D1EC996-D9AE-476F-B950-E646FD735031}" dt="2023-10-12T10:31:23.112" v="338" actId="20577"/>
        <pc:sldMkLst>
          <pc:docMk/>
          <pc:sldMk cId="3537243135" sldId="312"/>
        </pc:sldMkLst>
        <pc:spChg chg="mod">
          <ac:chgData name="Jiun-Peng Chen" userId="a4ede47cf1282c14" providerId="LiveId" clId="{9D1EC996-D9AE-476F-B950-E646FD735031}" dt="2023-10-12T10:31:03.681" v="328" actId="20577"/>
          <ac:spMkLst>
            <pc:docMk/>
            <pc:sldMk cId="3537243135" sldId="312"/>
            <ac:spMk id="2" creationId="{00000000-0000-0000-0000-000000000000}"/>
          </ac:spMkLst>
        </pc:spChg>
        <pc:spChg chg="mod">
          <ac:chgData name="Jiun-Peng Chen" userId="a4ede47cf1282c14" providerId="LiveId" clId="{9D1EC996-D9AE-476F-B950-E646FD735031}" dt="2023-10-12T10:31:23.112" v="338" actId="20577"/>
          <ac:spMkLst>
            <pc:docMk/>
            <pc:sldMk cId="3537243135" sldId="312"/>
            <ac:spMk id="3" creationId="{00000000-0000-0000-0000-000000000000}"/>
          </ac:spMkLst>
        </pc:spChg>
      </pc:sldChg>
      <pc:sldChg chg="modSp">
        <pc:chgData name="Jiun-Peng Chen" userId="a4ede47cf1282c14" providerId="LiveId" clId="{9D1EC996-D9AE-476F-B950-E646FD735031}" dt="2023-10-12T09:55:21.532" v="211" actId="207"/>
        <pc:sldMkLst>
          <pc:docMk/>
          <pc:sldMk cId="0" sldId="450"/>
        </pc:sldMkLst>
        <pc:spChg chg="mod">
          <ac:chgData name="Jiun-Peng Chen" userId="a4ede47cf1282c14" providerId="LiveId" clId="{9D1EC996-D9AE-476F-B950-E646FD735031}" dt="2023-10-12T09:55:09.667" v="210" actId="1076"/>
          <ac:spMkLst>
            <pc:docMk/>
            <pc:sldMk cId="0" sldId="450"/>
            <ac:spMk id="9" creationId="{00000000-0000-0000-0000-000000000000}"/>
          </ac:spMkLst>
        </pc:spChg>
        <pc:spChg chg="mod">
          <ac:chgData name="Jiun-Peng Chen" userId="a4ede47cf1282c14" providerId="LiveId" clId="{9D1EC996-D9AE-476F-B950-E646FD735031}" dt="2023-10-12T09:55:21.532" v="211" actId="207"/>
          <ac:spMkLst>
            <pc:docMk/>
            <pc:sldMk cId="0" sldId="450"/>
            <ac:spMk id="28675" creationId="{00000000-0000-0000-0000-000000000000}"/>
          </ac:spMkLst>
        </pc:spChg>
      </pc:sldChg>
      <pc:sldChg chg="ord">
        <pc:chgData name="Jiun-Peng Chen" userId="a4ede47cf1282c14" providerId="LiveId" clId="{9D1EC996-D9AE-476F-B950-E646FD735031}" dt="2023-10-12T10:58:47.032" v="718"/>
        <pc:sldMkLst>
          <pc:docMk/>
          <pc:sldMk cId="2540442833" sldId="517"/>
        </pc:sldMkLst>
      </pc:sldChg>
      <pc:sldChg chg="modSp">
        <pc:chgData name="Jiun-Peng Chen" userId="a4ede47cf1282c14" providerId="LiveId" clId="{9D1EC996-D9AE-476F-B950-E646FD735031}" dt="2023-10-12T07:46:15.907" v="172" actId="1035"/>
        <pc:sldMkLst>
          <pc:docMk/>
          <pc:sldMk cId="3699042841" sldId="542"/>
        </pc:sldMkLst>
        <pc:picChg chg="mod">
          <ac:chgData name="Jiun-Peng Chen" userId="a4ede47cf1282c14" providerId="LiveId" clId="{9D1EC996-D9AE-476F-B950-E646FD735031}" dt="2023-10-12T07:46:15.907" v="172" actId="1035"/>
          <ac:picMkLst>
            <pc:docMk/>
            <pc:sldMk cId="3699042841" sldId="542"/>
            <ac:picMk id="6" creationId="{A8FF0EEC-9821-43CB-BDE1-5C62DF9AC27C}"/>
          </ac:picMkLst>
        </pc:picChg>
      </pc:sldChg>
      <pc:sldChg chg="addSp modSp mod modAnim">
        <pc:chgData name="Jiun-Peng Chen" userId="a4ede47cf1282c14" providerId="LiveId" clId="{9D1EC996-D9AE-476F-B950-E646FD735031}" dt="2023-10-12T11:00:18.245" v="720" actId="207"/>
        <pc:sldMkLst>
          <pc:docMk/>
          <pc:sldMk cId="263699339" sldId="543"/>
        </pc:sldMkLst>
        <pc:spChg chg="mod">
          <ac:chgData name="Jiun-Peng Chen" userId="a4ede47cf1282c14" providerId="LiveId" clId="{9D1EC996-D9AE-476F-B950-E646FD735031}" dt="2023-10-12T10:55:32.782" v="699" actId="20577"/>
          <ac:spMkLst>
            <pc:docMk/>
            <pc:sldMk cId="263699339" sldId="543"/>
            <ac:spMk id="3" creationId="{F83264C7-579E-4DFB-AC29-0D47824C9265}"/>
          </ac:spMkLst>
        </pc:spChg>
        <pc:spChg chg="add mod">
          <ac:chgData name="Jiun-Peng Chen" userId="a4ede47cf1282c14" providerId="LiveId" clId="{9D1EC996-D9AE-476F-B950-E646FD735031}" dt="2023-10-12T11:00:18.245" v="720" actId="207"/>
          <ac:spMkLst>
            <pc:docMk/>
            <pc:sldMk cId="263699339" sldId="543"/>
            <ac:spMk id="9" creationId="{6401749E-858C-49DF-BDF8-8BCE2F16BE60}"/>
          </ac:spMkLst>
        </pc:spChg>
      </pc:sldChg>
      <pc:sldChg chg="modSp mod">
        <pc:chgData name="Jiun-Peng Chen" userId="a4ede47cf1282c14" providerId="LiveId" clId="{9D1EC996-D9AE-476F-B950-E646FD735031}" dt="2023-10-12T10:50:53.113" v="626" actId="20577"/>
        <pc:sldMkLst>
          <pc:docMk/>
          <pc:sldMk cId="580222651" sldId="545"/>
        </pc:sldMkLst>
        <pc:spChg chg="mod">
          <ac:chgData name="Jiun-Peng Chen" userId="a4ede47cf1282c14" providerId="LiveId" clId="{9D1EC996-D9AE-476F-B950-E646FD735031}" dt="2023-10-12T10:50:53.113" v="626" actId="20577"/>
          <ac:spMkLst>
            <pc:docMk/>
            <pc:sldMk cId="580222651" sldId="545"/>
            <ac:spMk id="3" creationId="{640854E3-A056-41C4-904C-BA1FDF0BE32E}"/>
          </ac:spMkLst>
        </pc:spChg>
      </pc:sldChg>
      <pc:sldChg chg="modSp mod">
        <pc:chgData name="Jiun-Peng Chen" userId="a4ede47cf1282c14" providerId="LiveId" clId="{9D1EC996-D9AE-476F-B950-E646FD735031}" dt="2023-10-12T10:43:22.740" v="510" actId="6549"/>
        <pc:sldMkLst>
          <pc:docMk/>
          <pc:sldMk cId="262777650" sldId="546"/>
        </pc:sldMkLst>
        <pc:spChg chg="mod">
          <ac:chgData name="Jiun-Peng Chen" userId="a4ede47cf1282c14" providerId="LiveId" clId="{9D1EC996-D9AE-476F-B950-E646FD735031}" dt="2023-10-12T10:30:51.902" v="325" actId="20577"/>
          <ac:spMkLst>
            <pc:docMk/>
            <pc:sldMk cId="262777650" sldId="546"/>
            <ac:spMk id="2" creationId="{10069A31-85F2-42EB-A914-00213C62FC06}"/>
          </ac:spMkLst>
        </pc:spChg>
        <pc:spChg chg="mod">
          <ac:chgData name="Jiun-Peng Chen" userId="a4ede47cf1282c14" providerId="LiveId" clId="{9D1EC996-D9AE-476F-B950-E646FD735031}" dt="2023-10-12T10:43:22.740" v="510" actId="6549"/>
          <ac:spMkLst>
            <pc:docMk/>
            <pc:sldMk cId="262777650" sldId="546"/>
            <ac:spMk id="3" creationId="{C4BF5431-3EB3-45CF-A0E5-8A89B09D8618}"/>
          </ac:spMkLst>
        </pc:spChg>
      </pc:sldChg>
      <pc:sldChg chg="modSp mod">
        <pc:chgData name="Jiun-Peng Chen" userId="a4ede47cf1282c14" providerId="LiveId" clId="{9D1EC996-D9AE-476F-B950-E646FD735031}" dt="2023-10-12T11:01:32.433" v="733" actId="20577"/>
        <pc:sldMkLst>
          <pc:docMk/>
          <pc:sldMk cId="1249619129" sldId="550"/>
        </pc:sldMkLst>
        <pc:spChg chg="mod">
          <ac:chgData name="Jiun-Peng Chen" userId="a4ede47cf1282c14" providerId="LiveId" clId="{9D1EC996-D9AE-476F-B950-E646FD735031}" dt="2023-10-12T11:01:32.433" v="733" actId="20577"/>
          <ac:spMkLst>
            <pc:docMk/>
            <pc:sldMk cId="1249619129" sldId="550"/>
            <ac:spMk id="3" creationId="{00000000-0000-0000-0000-000000000000}"/>
          </ac:spMkLst>
        </pc:spChg>
      </pc:sldChg>
      <pc:sldChg chg="modSp mod">
        <pc:chgData name="Jiun-Peng Chen" userId="a4ede47cf1282c14" providerId="LiveId" clId="{9D1EC996-D9AE-476F-B950-E646FD735031}" dt="2023-10-12T10:26:26.882" v="314" actId="20577"/>
        <pc:sldMkLst>
          <pc:docMk/>
          <pc:sldMk cId="3412028908" sldId="551"/>
        </pc:sldMkLst>
        <pc:spChg chg="mod">
          <ac:chgData name="Jiun-Peng Chen" userId="a4ede47cf1282c14" providerId="LiveId" clId="{9D1EC996-D9AE-476F-B950-E646FD735031}" dt="2023-10-12T10:26:26.882" v="314" actId="20577"/>
          <ac:spMkLst>
            <pc:docMk/>
            <pc:sldMk cId="3412028908" sldId="551"/>
            <ac:spMk id="3" creationId="{222819C3-9C39-4125-9D03-4064B6E8B2D9}"/>
          </ac:spMkLst>
        </pc:spChg>
      </pc:sldChg>
      <pc:sldChg chg="modSp del mod">
        <pc:chgData name="Jiun-Peng Chen" userId="a4ede47cf1282c14" providerId="LiveId" clId="{9D1EC996-D9AE-476F-B950-E646FD735031}" dt="2023-10-12T10:27:14.116" v="315" actId="47"/>
        <pc:sldMkLst>
          <pc:docMk/>
          <pc:sldMk cId="4169416204" sldId="552"/>
        </pc:sldMkLst>
        <pc:spChg chg="mod">
          <ac:chgData name="Jiun-Peng Chen" userId="a4ede47cf1282c14" providerId="LiveId" clId="{9D1EC996-D9AE-476F-B950-E646FD735031}" dt="2023-10-12T07:44:23.478" v="143" actId="207"/>
          <ac:spMkLst>
            <pc:docMk/>
            <pc:sldMk cId="4169416204" sldId="552"/>
            <ac:spMk id="2" creationId="{5FD534F7-AB57-47CD-A40A-062F9CDEBECE}"/>
          </ac:spMkLst>
        </pc:spChg>
        <pc:spChg chg="mod">
          <ac:chgData name="Jiun-Peng Chen" userId="a4ede47cf1282c14" providerId="LiveId" clId="{9D1EC996-D9AE-476F-B950-E646FD735031}" dt="2023-10-12T07:44:20.137" v="142" actId="207"/>
          <ac:spMkLst>
            <pc:docMk/>
            <pc:sldMk cId="4169416204" sldId="552"/>
            <ac:spMk id="3" creationId="{552F7124-8A7B-40EB-8D06-6FDC6A98545C}"/>
          </ac:spMkLst>
        </pc:spChg>
      </pc:sldChg>
      <pc:sldChg chg="ord">
        <pc:chgData name="Jiun-Peng Chen" userId="a4ede47cf1282c14" providerId="LiveId" clId="{9D1EC996-D9AE-476F-B950-E646FD735031}" dt="2023-10-12T10:38:43.769" v="396"/>
        <pc:sldMkLst>
          <pc:docMk/>
          <pc:sldMk cId="3819398339" sldId="557"/>
        </pc:sldMkLst>
      </pc:sldChg>
      <pc:sldChg chg="modSp mod">
        <pc:chgData name="Jiun-Peng Chen" userId="a4ede47cf1282c14" providerId="LiveId" clId="{9D1EC996-D9AE-476F-B950-E646FD735031}" dt="2023-10-12T10:50:15.243" v="625" actId="20577"/>
        <pc:sldMkLst>
          <pc:docMk/>
          <pc:sldMk cId="377799107" sldId="565"/>
        </pc:sldMkLst>
        <pc:spChg chg="mod">
          <ac:chgData name="Jiun-Peng Chen" userId="a4ede47cf1282c14" providerId="LiveId" clId="{9D1EC996-D9AE-476F-B950-E646FD735031}" dt="2023-10-12T10:48:28.780" v="552" actId="20577"/>
          <ac:spMkLst>
            <pc:docMk/>
            <pc:sldMk cId="377799107" sldId="565"/>
            <ac:spMk id="2" creationId="{79AC7B53-5E4D-491A-982D-E9355EB231F5}"/>
          </ac:spMkLst>
        </pc:spChg>
        <pc:spChg chg="mod">
          <ac:chgData name="Jiun-Peng Chen" userId="a4ede47cf1282c14" providerId="LiveId" clId="{9D1EC996-D9AE-476F-B950-E646FD735031}" dt="2023-10-12T10:50:15.243" v="625" actId="20577"/>
          <ac:spMkLst>
            <pc:docMk/>
            <pc:sldMk cId="377799107" sldId="565"/>
            <ac:spMk id="3" creationId="{CFDEE0BA-6709-4333-BDA7-9497CBB1CA3B}"/>
          </ac:spMkLst>
        </pc:spChg>
      </pc:sldChg>
      <pc:sldChg chg="modSp mod">
        <pc:chgData name="Jiun-Peng Chen" userId="a4ede47cf1282c14" providerId="LiveId" clId="{9D1EC996-D9AE-476F-B950-E646FD735031}" dt="2023-10-12T10:48:20.232" v="540" actId="20577"/>
        <pc:sldMkLst>
          <pc:docMk/>
          <pc:sldMk cId="3884300647" sldId="566"/>
        </pc:sldMkLst>
        <pc:spChg chg="mod">
          <ac:chgData name="Jiun-Peng Chen" userId="a4ede47cf1282c14" providerId="LiveId" clId="{9D1EC996-D9AE-476F-B950-E646FD735031}" dt="2023-10-12T10:48:20.232" v="540" actId="20577"/>
          <ac:spMkLst>
            <pc:docMk/>
            <pc:sldMk cId="3884300647" sldId="566"/>
            <ac:spMk id="2" creationId="{A0C458A7-317D-4568-A1F3-5C06C03223CD}"/>
          </ac:spMkLst>
        </pc:spChg>
      </pc:sldChg>
      <pc:sldChg chg="modSp mod">
        <pc:chgData name="Jiun-Peng Chen" userId="a4ede47cf1282c14" providerId="LiveId" clId="{9D1EC996-D9AE-476F-B950-E646FD735031}" dt="2023-10-12T09:07:43.234" v="184" actId="20577"/>
        <pc:sldMkLst>
          <pc:docMk/>
          <pc:sldMk cId="3580184285" sldId="572"/>
        </pc:sldMkLst>
        <pc:spChg chg="mod">
          <ac:chgData name="Jiun-Peng Chen" userId="a4ede47cf1282c14" providerId="LiveId" clId="{9D1EC996-D9AE-476F-B950-E646FD735031}" dt="2023-10-12T09:07:43.234" v="184" actId="20577"/>
          <ac:spMkLst>
            <pc:docMk/>
            <pc:sldMk cId="3580184285" sldId="572"/>
            <ac:spMk id="3" creationId="{D1C08329-8A98-4F3E-9FDE-91AADE4C4745}"/>
          </ac:spMkLst>
        </pc:spChg>
      </pc:sldChg>
      <pc:sldChg chg="modSp mod">
        <pc:chgData name="Jiun-Peng Chen" userId="a4ede47cf1282c14" providerId="LiveId" clId="{9D1EC996-D9AE-476F-B950-E646FD735031}" dt="2023-10-12T09:11:33.381" v="204" actId="207"/>
        <pc:sldMkLst>
          <pc:docMk/>
          <pc:sldMk cId="788824066" sldId="573"/>
        </pc:sldMkLst>
        <pc:spChg chg="mod">
          <ac:chgData name="Jiun-Peng Chen" userId="a4ede47cf1282c14" providerId="LiveId" clId="{9D1EC996-D9AE-476F-B950-E646FD735031}" dt="2023-10-12T09:11:33.381" v="204" actId="207"/>
          <ac:spMkLst>
            <pc:docMk/>
            <pc:sldMk cId="788824066" sldId="573"/>
            <ac:spMk id="3" creationId="{986068C6-DE33-4868-AC50-E29633CF7936}"/>
          </ac:spMkLst>
        </pc:spChg>
      </pc:sldChg>
      <pc:sldChg chg="modSp mod">
        <pc:chgData name="Jiun-Peng Chen" userId="a4ede47cf1282c14" providerId="LiveId" clId="{9D1EC996-D9AE-476F-B950-E646FD735031}" dt="2023-10-12T09:53:16.742" v="206" actId="207"/>
        <pc:sldMkLst>
          <pc:docMk/>
          <pc:sldMk cId="3298959248" sldId="578"/>
        </pc:sldMkLst>
        <pc:spChg chg="mod">
          <ac:chgData name="Jiun-Peng Chen" userId="a4ede47cf1282c14" providerId="LiveId" clId="{9D1EC996-D9AE-476F-B950-E646FD735031}" dt="2023-10-12T09:52:42.821" v="205" actId="207"/>
          <ac:spMkLst>
            <pc:docMk/>
            <pc:sldMk cId="3298959248" sldId="578"/>
            <ac:spMk id="3" creationId="{4D05C127-1039-40E5-AB59-9F684D07D120}"/>
          </ac:spMkLst>
        </pc:spChg>
        <pc:spChg chg="mod">
          <ac:chgData name="Jiun-Peng Chen" userId="a4ede47cf1282c14" providerId="LiveId" clId="{9D1EC996-D9AE-476F-B950-E646FD735031}" dt="2023-10-12T09:53:16.742" v="206" actId="207"/>
          <ac:spMkLst>
            <pc:docMk/>
            <pc:sldMk cId="3298959248" sldId="578"/>
            <ac:spMk id="6" creationId="{F002937C-E1FB-4CC5-B156-915FFCE3E76A}"/>
          </ac:spMkLst>
        </pc:spChg>
      </pc:sldChg>
      <pc:sldChg chg="modSp mod">
        <pc:chgData name="Jiun-Peng Chen" userId="a4ede47cf1282c14" providerId="LiveId" clId="{9D1EC996-D9AE-476F-B950-E646FD735031}" dt="2023-10-12T10:23:01.285" v="221" actId="207"/>
        <pc:sldMkLst>
          <pc:docMk/>
          <pc:sldMk cId="2242055345" sldId="582"/>
        </pc:sldMkLst>
        <pc:spChg chg="mod">
          <ac:chgData name="Jiun-Peng Chen" userId="a4ede47cf1282c14" providerId="LiveId" clId="{9D1EC996-D9AE-476F-B950-E646FD735031}" dt="2023-10-12T10:23:01.285" v="221" actId="207"/>
          <ac:spMkLst>
            <pc:docMk/>
            <pc:sldMk cId="2242055345" sldId="582"/>
            <ac:spMk id="3" creationId="{176C8B73-78FE-4A80-B25B-D6AC39283027}"/>
          </ac:spMkLst>
        </pc:spChg>
      </pc:sldChg>
      <pc:sldChg chg="del">
        <pc:chgData name="Jiun-Peng Chen" userId="a4ede47cf1282c14" providerId="LiveId" clId="{9D1EC996-D9AE-476F-B950-E646FD735031}" dt="2023-10-12T10:45:44.069" v="515" actId="47"/>
        <pc:sldMkLst>
          <pc:docMk/>
          <pc:sldMk cId="1875442067" sldId="583"/>
        </pc:sldMkLst>
      </pc:sldChg>
      <pc:sldChg chg="del">
        <pc:chgData name="Jiun-Peng Chen" userId="a4ede47cf1282c14" providerId="LiveId" clId="{9D1EC996-D9AE-476F-B950-E646FD735031}" dt="2023-10-12T10:34:15.140" v="358" actId="47"/>
        <pc:sldMkLst>
          <pc:docMk/>
          <pc:sldMk cId="1313397515" sldId="584"/>
        </pc:sldMkLst>
      </pc:sldChg>
      <pc:sldChg chg="modSp mod">
        <pc:chgData name="Jiun-Peng Chen" userId="a4ede47cf1282c14" providerId="LiveId" clId="{9D1EC996-D9AE-476F-B950-E646FD735031}" dt="2023-10-12T09:55:57.202" v="212" actId="207"/>
        <pc:sldMkLst>
          <pc:docMk/>
          <pc:sldMk cId="3791904323" sldId="587"/>
        </pc:sldMkLst>
        <pc:spChg chg="mod">
          <ac:chgData name="Jiun-Peng Chen" userId="a4ede47cf1282c14" providerId="LiveId" clId="{9D1EC996-D9AE-476F-B950-E646FD735031}" dt="2023-10-12T09:55:57.202" v="212" actId="207"/>
          <ac:spMkLst>
            <pc:docMk/>
            <pc:sldMk cId="3791904323" sldId="587"/>
            <ac:spMk id="3" creationId="{17933907-BA4F-45B6-BA58-1498E138F8E4}"/>
          </ac:spMkLst>
        </pc:spChg>
      </pc:sldChg>
      <pc:sldChg chg="modSp mod">
        <pc:chgData name="Jiun-Peng Chen" userId="a4ede47cf1282c14" providerId="LiveId" clId="{9D1EC996-D9AE-476F-B950-E646FD735031}" dt="2023-10-12T09:56:52.053" v="213" actId="207"/>
        <pc:sldMkLst>
          <pc:docMk/>
          <pc:sldMk cId="272304432" sldId="589"/>
        </pc:sldMkLst>
        <pc:spChg chg="mod">
          <ac:chgData name="Jiun-Peng Chen" userId="a4ede47cf1282c14" providerId="LiveId" clId="{9D1EC996-D9AE-476F-B950-E646FD735031}" dt="2023-10-12T09:56:52.053" v="213" actId="207"/>
          <ac:spMkLst>
            <pc:docMk/>
            <pc:sldMk cId="272304432" sldId="589"/>
            <ac:spMk id="3" creationId="{CECE0672-68EC-4C70-8E11-0BBD55662D5F}"/>
          </ac:spMkLst>
        </pc:spChg>
      </pc:sldChg>
      <pc:sldChg chg="modSp mod">
        <pc:chgData name="Jiun-Peng Chen" userId="a4ede47cf1282c14" providerId="LiveId" clId="{9D1EC996-D9AE-476F-B950-E646FD735031}" dt="2023-10-12T10:19:43.678" v="217" actId="207"/>
        <pc:sldMkLst>
          <pc:docMk/>
          <pc:sldMk cId="3046618401" sldId="590"/>
        </pc:sldMkLst>
        <pc:spChg chg="mod">
          <ac:chgData name="Jiun-Peng Chen" userId="a4ede47cf1282c14" providerId="LiveId" clId="{9D1EC996-D9AE-476F-B950-E646FD735031}" dt="2023-10-12T10:19:43.678" v="217" actId="207"/>
          <ac:spMkLst>
            <pc:docMk/>
            <pc:sldMk cId="3046618401" sldId="590"/>
            <ac:spMk id="3" creationId="{D2FC5E34-1889-47EB-866D-E1E5FBB4883D}"/>
          </ac:spMkLst>
        </pc:spChg>
      </pc:sldChg>
      <pc:sldChg chg="modSp mod">
        <pc:chgData name="Jiun-Peng Chen" userId="a4ede47cf1282c14" providerId="LiveId" clId="{9D1EC996-D9AE-476F-B950-E646FD735031}" dt="2023-10-12T10:20:11.684" v="218" actId="207"/>
        <pc:sldMkLst>
          <pc:docMk/>
          <pc:sldMk cId="1782656605" sldId="591"/>
        </pc:sldMkLst>
        <pc:spChg chg="mod">
          <ac:chgData name="Jiun-Peng Chen" userId="a4ede47cf1282c14" providerId="LiveId" clId="{9D1EC996-D9AE-476F-B950-E646FD735031}" dt="2023-10-12T10:20:11.684" v="218" actId="207"/>
          <ac:spMkLst>
            <pc:docMk/>
            <pc:sldMk cId="1782656605" sldId="591"/>
            <ac:spMk id="3" creationId="{D2FC5E34-1889-47EB-866D-E1E5FBB4883D}"/>
          </ac:spMkLst>
        </pc:spChg>
      </pc:sldChg>
      <pc:sldChg chg="modSp mod">
        <pc:chgData name="Jiun-Peng Chen" userId="a4ede47cf1282c14" providerId="LiveId" clId="{9D1EC996-D9AE-476F-B950-E646FD735031}" dt="2023-10-12T10:05:52.986" v="214"/>
        <pc:sldMkLst>
          <pc:docMk/>
          <pc:sldMk cId="1998404670" sldId="596"/>
        </pc:sldMkLst>
        <pc:spChg chg="mod">
          <ac:chgData name="Jiun-Peng Chen" userId="a4ede47cf1282c14" providerId="LiveId" clId="{9D1EC996-D9AE-476F-B950-E646FD735031}" dt="2023-10-12T10:05:52.986" v="214"/>
          <ac:spMkLst>
            <pc:docMk/>
            <pc:sldMk cId="1998404670" sldId="596"/>
            <ac:spMk id="3" creationId="{57FF4881-2762-4658-A898-785E6FBC299D}"/>
          </ac:spMkLst>
        </pc:spChg>
      </pc:sldChg>
      <pc:sldChg chg="modSp">
        <pc:chgData name="Jiun-Peng Chen" userId="a4ede47cf1282c14" providerId="LiveId" clId="{9D1EC996-D9AE-476F-B950-E646FD735031}" dt="2023-10-12T07:47:55.374" v="182" actId="14100"/>
        <pc:sldMkLst>
          <pc:docMk/>
          <pc:sldMk cId="3861619429" sldId="620"/>
        </pc:sldMkLst>
        <pc:spChg chg="mod">
          <ac:chgData name="Jiun-Peng Chen" userId="a4ede47cf1282c14" providerId="LiveId" clId="{9D1EC996-D9AE-476F-B950-E646FD735031}" dt="2023-10-12T07:47:55.374" v="182" actId="14100"/>
          <ac:spMkLst>
            <pc:docMk/>
            <pc:sldMk cId="3861619429" sldId="620"/>
            <ac:spMk id="3" creationId="{00000000-0000-0000-0000-000000000000}"/>
          </ac:spMkLst>
        </pc:spChg>
      </pc:sldChg>
      <pc:sldChg chg="modSp">
        <pc:chgData name="Jiun-Peng Chen" userId="a4ede47cf1282c14" providerId="LiveId" clId="{9D1EC996-D9AE-476F-B950-E646FD735031}" dt="2023-10-12T07:45:00.047" v="152" actId="1036"/>
        <pc:sldMkLst>
          <pc:docMk/>
          <pc:sldMk cId="999496270" sldId="623"/>
        </pc:sldMkLst>
        <pc:spChg chg="mod">
          <ac:chgData name="Jiun-Peng Chen" userId="a4ede47cf1282c14" providerId="LiveId" clId="{9D1EC996-D9AE-476F-B950-E646FD735031}" dt="2023-10-12T07:45:00.047" v="152" actId="1036"/>
          <ac:spMkLst>
            <pc:docMk/>
            <pc:sldMk cId="999496270" sldId="623"/>
            <ac:spMk id="2" creationId="{00000000-0000-0000-0000-000000000000}"/>
          </ac:spMkLst>
        </pc:spChg>
      </pc:sldChg>
      <pc:sldChg chg="modSp mod">
        <pc:chgData name="Jiun-Peng Chen" userId="a4ede47cf1282c14" providerId="LiveId" clId="{9D1EC996-D9AE-476F-B950-E646FD735031}" dt="2023-10-12T10:32:28.665" v="344" actId="732"/>
        <pc:sldMkLst>
          <pc:docMk/>
          <pc:sldMk cId="2489463087" sldId="631"/>
        </pc:sldMkLst>
        <pc:picChg chg="mod modCrop">
          <ac:chgData name="Jiun-Peng Chen" userId="a4ede47cf1282c14" providerId="LiveId" clId="{9D1EC996-D9AE-476F-B950-E646FD735031}" dt="2023-10-12T10:32:28.665" v="344" actId="732"/>
          <ac:picMkLst>
            <pc:docMk/>
            <pc:sldMk cId="2489463087" sldId="631"/>
            <ac:picMk id="6" creationId="{00000000-0000-0000-0000-000000000000}"/>
          </ac:picMkLst>
        </pc:picChg>
        <pc:picChg chg="mod">
          <ac:chgData name="Jiun-Peng Chen" userId="a4ede47cf1282c14" providerId="LiveId" clId="{9D1EC996-D9AE-476F-B950-E646FD735031}" dt="2023-10-12T10:32:15.740" v="343" actId="1037"/>
          <ac:picMkLst>
            <pc:docMk/>
            <pc:sldMk cId="2489463087" sldId="631"/>
            <ac:picMk id="7" creationId="{00000000-0000-0000-0000-000000000000}"/>
          </ac:picMkLst>
        </pc:picChg>
      </pc:sldChg>
      <pc:sldChg chg="modSp mod ord">
        <pc:chgData name="Jiun-Peng Chen" userId="a4ede47cf1282c14" providerId="LiveId" clId="{9D1EC996-D9AE-476F-B950-E646FD735031}" dt="2023-10-12T10:40:30.846" v="442" actId="14100"/>
        <pc:sldMkLst>
          <pc:docMk/>
          <pc:sldMk cId="1808975262" sldId="635"/>
        </pc:sldMkLst>
        <pc:spChg chg="mod">
          <ac:chgData name="Jiun-Peng Chen" userId="a4ede47cf1282c14" providerId="LiveId" clId="{9D1EC996-D9AE-476F-B950-E646FD735031}" dt="2023-10-12T10:40:30.846" v="442" actId="14100"/>
          <ac:spMkLst>
            <pc:docMk/>
            <pc:sldMk cId="1808975262" sldId="635"/>
            <ac:spMk id="12" creationId="{BECB4FEF-491E-44C7-856D-32C3E385FD82}"/>
          </ac:spMkLst>
        </pc:spChg>
      </pc:sldChg>
      <pc:sldChg chg="modSp mod ord">
        <pc:chgData name="Jiun-Peng Chen" userId="a4ede47cf1282c14" providerId="LiveId" clId="{9D1EC996-D9AE-476F-B950-E646FD735031}" dt="2023-10-12T10:46:52.339" v="536"/>
        <pc:sldMkLst>
          <pc:docMk/>
          <pc:sldMk cId="4177347387" sldId="637"/>
        </pc:sldMkLst>
        <pc:spChg chg="mod">
          <ac:chgData name="Jiun-Peng Chen" userId="a4ede47cf1282c14" providerId="LiveId" clId="{9D1EC996-D9AE-476F-B950-E646FD735031}" dt="2023-10-12T10:46:33.389" v="534"/>
          <ac:spMkLst>
            <pc:docMk/>
            <pc:sldMk cId="4177347387" sldId="637"/>
            <ac:spMk id="2" creationId="{C93CED3B-E53D-4790-BC6C-E702E9E80845}"/>
          </ac:spMkLst>
        </pc:spChg>
        <pc:spChg chg="mod">
          <ac:chgData name="Jiun-Peng Chen" userId="a4ede47cf1282c14" providerId="LiveId" clId="{9D1EC996-D9AE-476F-B950-E646FD735031}" dt="2023-10-12T10:39:10.766" v="401" actId="21"/>
          <ac:spMkLst>
            <pc:docMk/>
            <pc:sldMk cId="4177347387" sldId="637"/>
            <ac:spMk id="3" creationId="{DE59E842-EC93-4B96-8297-8627C28DDAA4}"/>
          </ac:spMkLst>
        </pc:spChg>
        <pc:spChg chg="mod">
          <ac:chgData name="Jiun-Peng Chen" userId="a4ede47cf1282c14" providerId="LiveId" clId="{9D1EC996-D9AE-476F-B950-E646FD735031}" dt="2023-10-12T10:39:54.030" v="421" actId="1036"/>
          <ac:spMkLst>
            <pc:docMk/>
            <pc:sldMk cId="4177347387" sldId="637"/>
            <ac:spMk id="6" creationId="{C902888A-1BCE-4A2F-8BED-2A7EE2D4F723}"/>
          </ac:spMkLst>
        </pc:spChg>
        <pc:spChg chg="mod">
          <ac:chgData name="Jiun-Peng Chen" userId="a4ede47cf1282c14" providerId="LiveId" clId="{9D1EC996-D9AE-476F-B950-E646FD735031}" dt="2023-10-12T10:39:54.030" v="421" actId="1036"/>
          <ac:spMkLst>
            <pc:docMk/>
            <pc:sldMk cId="4177347387" sldId="637"/>
            <ac:spMk id="14" creationId="{451D7DCB-3884-43BC-8F32-2F78696FB111}"/>
          </ac:spMkLst>
        </pc:spChg>
        <pc:picChg chg="mod">
          <ac:chgData name="Jiun-Peng Chen" userId="a4ede47cf1282c14" providerId="LiveId" clId="{9D1EC996-D9AE-476F-B950-E646FD735031}" dt="2023-10-12T10:39:54.030" v="421" actId="1036"/>
          <ac:picMkLst>
            <pc:docMk/>
            <pc:sldMk cId="4177347387" sldId="637"/>
            <ac:picMk id="4" creationId="{6DA27F7B-D14A-4FDA-8C95-B7143E063E14}"/>
          </ac:picMkLst>
        </pc:picChg>
        <pc:picChg chg="mod">
          <ac:chgData name="Jiun-Peng Chen" userId="a4ede47cf1282c14" providerId="LiveId" clId="{9D1EC996-D9AE-476F-B950-E646FD735031}" dt="2023-10-12T10:39:54.030" v="421" actId="1036"/>
          <ac:picMkLst>
            <pc:docMk/>
            <pc:sldMk cId="4177347387" sldId="637"/>
            <ac:picMk id="5" creationId="{5705B9F6-BBA8-438A-BEAC-531E81D552E7}"/>
          </ac:picMkLst>
        </pc:picChg>
        <pc:cxnChg chg="mod">
          <ac:chgData name="Jiun-Peng Chen" userId="a4ede47cf1282c14" providerId="LiveId" clId="{9D1EC996-D9AE-476F-B950-E646FD735031}" dt="2023-10-12T10:39:54.030" v="421" actId="1036"/>
          <ac:cxnSpMkLst>
            <pc:docMk/>
            <pc:sldMk cId="4177347387" sldId="637"/>
            <ac:cxnSpMk id="7" creationId="{09B2C24E-2CD2-4849-8B50-676385614B80}"/>
          </ac:cxnSpMkLst>
        </pc:cxnChg>
        <pc:cxnChg chg="mod">
          <ac:chgData name="Jiun-Peng Chen" userId="a4ede47cf1282c14" providerId="LiveId" clId="{9D1EC996-D9AE-476F-B950-E646FD735031}" dt="2023-10-12T10:39:54.030" v="421" actId="1036"/>
          <ac:cxnSpMkLst>
            <pc:docMk/>
            <pc:sldMk cId="4177347387" sldId="637"/>
            <ac:cxnSpMk id="8" creationId="{679F9130-A749-4917-84BE-64263C9DCC98}"/>
          </ac:cxnSpMkLst>
        </pc:cxnChg>
        <pc:cxnChg chg="mod">
          <ac:chgData name="Jiun-Peng Chen" userId="a4ede47cf1282c14" providerId="LiveId" clId="{9D1EC996-D9AE-476F-B950-E646FD735031}" dt="2023-10-12T10:39:54.030" v="421" actId="1036"/>
          <ac:cxnSpMkLst>
            <pc:docMk/>
            <pc:sldMk cId="4177347387" sldId="637"/>
            <ac:cxnSpMk id="9" creationId="{ED28FD51-F790-431C-B2CA-31B5F814ACCB}"/>
          </ac:cxnSpMkLst>
        </pc:cxnChg>
        <pc:cxnChg chg="mod">
          <ac:chgData name="Jiun-Peng Chen" userId="a4ede47cf1282c14" providerId="LiveId" clId="{9D1EC996-D9AE-476F-B950-E646FD735031}" dt="2023-10-12T10:39:54.030" v="421" actId="1036"/>
          <ac:cxnSpMkLst>
            <pc:docMk/>
            <pc:sldMk cId="4177347387" sldId="637"/>
            <ac:cxnSpMk id="10" creationId="{77CD94B1-6392-4665-ABB0-FE25F6643986}"/>
          </ac:cxnSpMkLst>
        </pc:cxnChg>
        <pc:cxnChg chg="mod">
          <ac:chgData name="Jiun-Peng Chen" userId="a4ede47cf1282c14" providerId="LiveId" clId="{9D1EC996-D9AE-476F-B950-E646FD735031}" dt="2023-10-12T10:39:54.030" v="421" actId="1036"/>
          <ac:cxnSpMkLst>
            <pc:docMk/>
            <pc:sldMk cId="4177347387" sldId="637"/>
            <ac:cxnSpMk id="11" creationId="{D8D184C6-AF45-4CDD-AC60-E1B818F094B7}"/>
          </ac:cxnSpMkLst>
        </pc:cxnChg>
        <pc:cxnChg chg="mod">
          <ac:chgData name="Jiun-Peng Chen" userId="a4ede47cf1282c14" providerId="LiveId" clId="{9D1EC996-D9AE-476F-B950-E646FD735031}" dt="2023-10-12T10:39:54.030" v="421" actId="1036"/>
          <ac:cxnSpMkLst>
            <pc:docMk/>
            <pc:sldMk cId="4177347387" sldId="637"/>
            <ac:cxnSpMk id="12" creationId="{5D322B65-6A9C-41C0-9454-9C4168ED2B39}"/>
          </ac:cxnSpMkLst>
        </pc:cxnChg>
        <pc:cxnChg chg="mod">
          <ac:chgData name="Jiun-Peng Chen" userId="a4ede47cf1282c14" providerId="LiveId" clId="{9D1EC996-D9AE-476F-B950-E646FD735031}" dt="2023-10-12T10:39:54.030" v="421" actId="1036"/>
          <ac:cxnSpMkLst>
            <pc:docMk/>
            <pc:sldMk cId="4177347387" sldId="637"/>
            <ac:cxnSpMk id="13" creationId="{3F0B8C35-8132-4A81-A481-FC82D5A75C27}"/>
          </ac:cxnSpMkLst>
        </pc:cxnChg>
      </pc:sldChg>
      <pc:sldChg chg="modSp mod ord">
        <pc:chgData name="Jiun-Peng Chen" userId="a4ede47cf1282c14" providerId="LiveId" clId="{9D1EC996-D9AE-476F-B950-E646FD735031}" dt="2023-10-12T10:53:27.006" v="680" actId="20577"/>
        <pc:sldMkLst>
          <pc:docMk/>
          <pc:sldMk cId="3242054944" sldId="638"/>
        </pc:sldMkLst>
        <pc:spChg chg="mod">
          <ac:chgData name="Jiun-Peng Chen" userId="a4ede47cf1282c14" providerId="LiveId" clId="{9D1EC996-D9AE-476F-B950-E646FD735031}" dt="2023-10-12T10:53:27.006" v="680" actId="20577"/>
          <ac:spMkLst>
            <pc:docMk/>
            <pc:sldMk cId="3242054944" sldId="638"/>
            <ac:spMk id="3" creationId="{B39ACC91-9D1A-4BC4-816A-CC83258AE016}"/>
          </ac:spMkLst>
        </pc:spChg>
      </pc:sldChg>
      <pc:sldChg chg="modSp mod">
        <pc:chgData name="Jiun-Peng Chen" userId="a4ede47cf1282c14" providerId="LiveId" clId="{9D1EC996-D9AE-476F-B950-E646FD735031}" dt="2023-10-12T10:33:02.524" v="347" actId="20577"/>
        <pc:sldMkLst>
          <pc:docMk/>
          <pc:sldMk cId="3404827378" sldId="645"/>
        </pc:sldMkLst>
        <pc:spChg chg="mod">
          <ac:chgData name="Jiun-Peng Chen" userId="a4ede47cf1282c14" providerId="LiveId" clId="{9D1EC996-D9AE-476F-B950-E646FD735031}" dt="2023-10-12T10:33:02.524" v="347" actId="20577"/>
          <ac:spMkLst>
            <pc:docMk/>
            <pc:sldMk cId="3404827378" sldId="645"/>
            <ac:spMk id="2" creationId="{00000000-0000-0000-0000-000000000000}"/>
          </ac:spMkLst>
        </pc:spChg>
      </pc:sldChg>
      <pc:sldChg chg="modSp mod">
        <pc:chgData name="Jiun-Peng Chen" userId="a4ede47cf1282c14" providerId="LiveId" clId="{9D1EC996-D9AE-476F-B950-E646FD735031}" dt="2023-10-12T10:47:17.585" v="538"/>
        <pc:sldMkLst>
          <pc:docMk/>
          <pc:sldMk cId="170989144" sldId="646"/>
        </pc:sldMkLst>
        <pc:spChg chg="mod">
          <ac:chgData name="Jiun-Peng Chen" userId="a4ede47cf1282c14" providerId="LiveId" clId="{9D1EC996-D9AE-476F-B950-E646FD735031}" dt="2023-10-12T10:47:17.585" v="538"/>
          <ac:spMkLst>
            <pc:docMk/>
            <pc:sldMk cId="170989144" sldId="646"/>
            <ac:spMk id="2" creationId="{AD54DB88-4E97-4DFF-92BF-75CA67DF2886}"/>
          </ac:spMkLst>
        </pc:spChg>
      </pc:sldChg>
      <pc:sldChg chg="addSp delSp modSp del mod">
        <pc:chgData name="Jiun-Peng Chen" userId="a4ede47cf1282c14" providerId="LiveId" clId="{9D1EC996-D9AE-476F-B950-E646FD735031}" dt="2023-10-12T07:42:43.412" v="136" actId="47"/>
        <pc:sldMkLst>
          <pc:docMk/>
          <pc:sldMk cId="2822221889" sldId="648"/>
        </pc:sldMkLst>
        <pc:picChg chg="add mod">
          <ac:chgData name="Jiun-Peng Chen" userId="a4ede47cf1282c14" providerId="LiveId" clId="{9D1EC996-D9AE-476F-B950-E646FD735031}" dt="2023-10-12T07:39:09.322" v="72" actId="1076"/>
          <ac:picMkLst>
            <pc:docMk/>
            <pc:sldMk cId="2822221889" sldId="648"/>
            <ac:picMk id="6" creationId="{EE954F0D-7C61-4CB2-A8D1-CF3D0C4FDDA9}"/>
          </ac:picMkLst>
        </pc:picChg>
        <pc:picChg chg="add del mod">
          <ac:chgData name="Jiun-Peng Chen" userId="a4ede47cf1282c14" providerId="LiveId" clId="{9D1EC996-D9AE-476F-B950-E646FD735031}" dt="2023-10-12T07:36:18.404" v="69" actId="478"/>
          <ac:picMkLst>
            <pc:docMk/>
            <pc:sldMk cId="2822221889" sldId="648"/>
            <ac:picMk id="8" creationId="{2D6D4D34-4512-492D-9D30-3B28EE76297B}"/>
          </ac:picMkLst>
        </pc:picChg>
        <pc:picChg chg="add del mod">
          <ac:chgData name="Jiun-Peng Chen" userId="a4ede47cf1282c14" providerId="LiveId" clId="{9D1EC996-D9AE-476F-B950-E646FD735031}" dt="2023-10-12T07:41:08.353" v="89" actId="21"/>
          <ac:picMkLst>
            <pc:docMk/>
            <pc:sldMk cId="2822221889" sldId="648"/>
            <ac:picMk id="9" creationId="{44E6DB11-F953-4380-A8A4-B167CA92C27D}"/>
          </ac:picMkLst>
        </pc:picChg>
        <pc:picChg chg="add del mod">
          <ac:chgData name="Jiun-Peng Chen" userId="a4ede47cf1282c14" providerId="LiveId" clId="{9D1EC996-D9AE-476F-B950-E646FD735031}" dt="2023-10-12T07:39:47.691" v="79" actId="21"/>
          <ac:picMkLst>
            <pc:docMk/>
            <pc:sldMk cId="2822221889" sldId="648"/>
            <ac:picMk id="11" creationId="{06D4E5B9-EF02-4791-B755-87216D23AA88}"/>
          </ac:picMkLst>
        </pc:picChg>
      </pc:sldChg>
      <pc:sldChg chg="modSp mod">
        <pc:chgData name="Jiun-Peng Chen" userId="a4ede47cf1282c14" providerId="LiveId" clId="{9D1EC996-D9AE-476F-B950-E646FD735031}" dt="2023-10-12T11:00:38.497" v="721" actId="207"/>
        <pc:sldMkLst>
          <pc:docMk/>
          <pc:sldMk cId="1249456955" sldId="654"/>
        </pc:sldMkLst>
        <pc:spChg chg="mod">
          <ac:chgData name="Jiun-Peng Chen" userId="a4ede47cf1282c14" providerId="LiveId" clId="{9D1EC996-D9AE-476F-B950-E646FD735031}" dt="2023-10-12T11:00:38.497" v="721" actId="207"/>
          <ac:spMkLst>
            <pc:docMk/>
            <pc:sldMk cId="1249456955" sldId="654"/>
            <ac:spMk id="24" creationId="{E05032AA-B3EF-4F0A-9399-DD91A2CF233E}"/>
          </ac:spMkLst>
        </pc:spChg>
      </pc:sldChg>
      <pc:sldChg chg="addSp delSp modSp del">
        <pc:chgData name="Jiun-Peng Chen" userId="a4ede47cf1282c14" providerId="LiveId" clId="{9D1EC996-D9AE-476F-B950-E646FD735031}" dt="2023-10-12T10:36:08.198" v="390" actId="47"/>
        <pc:sldMkLst>
          <pc:docMk/>
          <pc:sldMk cId="335520836" sldId="664"/>
        </pc:sldMkLst>
        <pc:spChg chg="add mod">
          <ac:chgData name="Jiun-Peng Chen" userId="a4ede47cf1282c14" providerId="LiveId" clId="{9D1EC996-D9AE-476F-B950-E646FD735031}" dt="2023-10-12T10:34:42.933" v="372" actId="21"/>
          <ac:spMkLst>
            <pc:docMk/>
            <pc:sldMk cId="335520836" sldId="664"/>
            <ac:spMk id="3" creationId="{6ECBFE07-4114-4775-BE07-EC9449856B6B}"/>
          </ac:spMkLst>
        </pc:spChg>
        <pc:picChg chg="del">
          <ac:chgData name="Jiun-Peng Chen" userId="a4ede47cf1282c14" providerId="LiveId" clId="{9D1EC996-D9AE-476F-B950-E646FD735031}" dt="2023-10-12T10:34:42.933" v="372" actId="21"/>
          <ac:picMkLst>
            <pc:docMk/>
            <pc:sldMk cId="335520836" sldId="664"/>
            <ac:picMk id="7" creationId="{8EB0C6DD-8289-40D8-8A9C-5114E3F6AA4B}"/>
          </ac:picMkLst>
        </pc:picChg>
      </pc:sldChg>
      <pc:sldChg chg="modSp del mod">
        <pc:chgData name="Jiun-Peng Chen" userId="a4ede47cf1282c14" providerId="LiveId" clId="{9D1EC996-D9AE-476F-B950-E646FD735031}" dt="2023-10-12T07:23:12.309" v="58" actId="47"/>
        <pc:sldMkLst>
          <pc:docMk/>
          <pc:sldMk cId="4164883770" sldId="666"/>
        </pc:sldMkLst>
        <pc:picChg chg="mod">
          <ac:chgData name="Jiun-Peng Chen" userId="a4ede47cf1282c14" providerId="LiveId" clId="{9D1EC996-D9AE-476F-B950-E646FD735031}" dt="2023-10-12T07:05:34.800" v="1" actId="1076"/>
          <ac:picMkLst>
            <pc:docMk/>
            <pc:sldMk cId="4164883770" sldId="666"/>
            <ac:picMk id="7" creationId="{1AD0B0F0-4492-4D75-8989-EC69E5FE4E62}"/>
          </ac:picMkLst>
        </pc:picChg>
        <pc:picChg chg="mod">
          <ac:chgData name="Jiun-Peng Chen" userId="a4ede47cf1282c14" providerId="LiveId" clId="{9D1EC996-D9AE-476F-B950-E646FD735031}" dt="2023-10-12T07:05:32.726" v="0" actId="1076"/>
          <ac:picMkLst>
            <pc:docMk/>
            <pc:sldMk cId="4164883770" sldId="666"/>
            <ac:picMk id="9" creationId="{14A6D47D-6DA8-45E3-973D-13546232643C}"/>
          </ac:picMkLst>
        </pc:picChg>
      </pc:sldChg>
      <pc:sldChg chg="modSp mod">
        <pc:chgData name="Jiun-Peng Chen" userId="a4ede47cf1282c14" providerId="LiveId" clId="{9D1EC996-D9AE-476F-B950-E646FD735031}" dt="2023-10-12T10:33:28.436" v="350" actId="20577"/>
        <pc:sldMkLst>
          <pc:docMk/>
          <pc:sldMk cId="889483699" sldId="667"/>
        </pc:sldMkLst>
        <pc:spChg chg="mod">
          <ac:chgData name="Jiun-Peng Chen" userId="a4ede47cf1282c14" providerId="LiveId" clId="{9D1EC996-D9AE-476F-B950-E646FD735031}" dt="2023-10-12T10:33:28.436" v="350" actId="20577"/>
          <ac:spMkLst>
            <pc:docMk/>
            <pc:sldMk cId="889483699" sldId="667"/>
            <ac:spMk id="3" creationId="{951049F2-F937-4AEA-9DB4-CAB70B9B62A9}"/>
          </ac:spMkLst>
        </pc:spChg>
      </pc:sldChg>
      <pc:sldChg chg="modSp mod ord">
        <pc:chgData name="Jiun-Peng Chen" userId="a4ede47cf1282c14" providerId="LiveId" clId="{9D1EC996-D9AE-476F-B950-E646FD735031}" dt="2023-10-12T10:45:57.682" v="533" actId="20577"/>
        <pc:sldMkLst>
          <pc:docMk/>
          <pc:sldMk cId="2897303152" sldId="668"/>
        </pc:sldMkLst>
        <pc:spChg chg="mod">
          <ac:chgData name="Jiun-Peng Chen" userId="a4ede47cf1282c14" providerId="LiveId" clId="{9D1EC996-D9AE-476F-B950-E646FD735031}" dt="2023-10-12T10:45:57.682" v="533" actId="20577"/>
          <ac:spMkLst>
            <pc:docMk/>
            <pc:sldMk cId="2897303152" sldId="668"/>
            <ac:spMk id="2" creationId="{F5801763-CAFB-4E5F-9B34-BEFFE1678660}"/>
          </ac:spMkLst>
        </pc:spChg>
        <pc:spChg chg="mod">
          <ac:chgData name="Jiun-Peng Chen" userId="a4ede47cf1282c14" providerId="LiveId" clId="{9D1EC996-D9AE-476F-B950-E646FD735031}" dt="2023-10-12T10:39:41.749" v="413" actId="20577"/>
          <ac:spMkLst>
            <pc:docMk/>
            <pc:sldMk cId="2897303152" sldId="668"/>
            <ac:spMk id="3" creationId="{A5047030-C771-4E41-B637-A0398AFBE64F}"/>
          </ac:spMkLst>
        </pc:spChg>
      </pc:sldChg>
      <pc:sldChg chg="addSp delSp modSp mod">
        <pc:chgData name="Jiun-Peng Chen" userId="a4ede47cf1282c14" providerId="LiveId" clId="{9D1EC996-D9AE-476F-B950-E646FD735031}" dt="2023-10-12T07:23:00.258" v="57" actId="1076"/>
        <pc:sldMkLst>
          <pc:docMk/>
          <pc:sldMk cId="3858966257" sldId="669"/>
        </pc:sldMkLst>
        <pc:spChg chg="mod">
          <ac:chgData name="Jiun-Peng Chen" userId="a4ede47cf1282c14" providerId="LiveId" clId="{9D1EC996-D9AE-476F-B950-E646FD735031}" dt="2023-10-12T07:23:00.258" v="57" actId="1076"/>
          <ac:spMkLst>
            <pc:docMk/>
            <pc:sldMk cId="3858966257" sldId="669"/>
            <ac:spMk id="14" creationId="{C3D3770F-A8FC-40E8-8454-C39CA6A26F32}"/>
          </ac:spMkLst>
        </pc:spChg>
        <pc:spChg chg="mod ord">
          <ac:chgData name="Jiun-Peng Chen" userId="a4ede47cf1282c14" providerId="LiveId" clId="{9D1EC996-D9AE-476F-B950-E646FD735031}" dt="2023-10-12T07:19:35.721" v="55" actId="1035"/>
          <ac:spMkLst>
            <pc:docMk/>
            <pc:sldMk cId="3858966257" sldId="669"/>
            <ac:spMk id="16" creationId="{FFE2ADF7-F80B-4699-8125-46A49389C8EA}"/>
          </ac:spMkLst>
        </pc:spChg>
        <pc:picChg chg="mod">
          <ac:chgData name="Jiun-Peng Chen" userId="a4ede47cf1282c14" providerId="LiveId" clId="{9D1EC996-D9AE-476F-B950-E646FD735031}" dt="2023-10-12T07:19:10.144" v="53" actId="14100"/>
          <ac:picMkLst>
            <pc:docMk/>
            <pc:sldMk cId="3858966257" sldId="669"/>
            <ac:picMk id="6" creationId="{554CBCDE-ED04-4EEC-88F7-DB8FF3E5B236}"/>
          </ac:picMkLst>
        </pc:picChg>
        <pc:picChg chg="mod">
          <ac:chgData name="Jiun-Peng Chen" userId="a4ede47cf1282c14" providerId="LiveId" clId="{9D1EC996-D9AE-476F-B950-E646FD735031}" dt="2023-10-12T07:18:34.830" v="47" actId="14100"/>
          <ac:picMkLst>
            <pc:docMk/>
            <pc:sldMk cId="3858966257" sldId="669"/>
            <ac:picMk id="12" creationId="{3AA49991-135D-429B-AE00-1ED3BBECB00C}"/>
          </ac:picMkLst>
        </pc:picChg>
        <pc:picChg chg="del">
          <ac:chgData name="Jiun-Peng Chen" userId="a4ede47cf1282c14" providerId="LiveId" clId="{9D1EC996-D9AE-476F-B950-E646FD735031}" dt="2023-10-12T07:15:35.217" v="7" actId="478"/>
          <ac:picMkLst>
            <pc:docMk/>
            <pc:sldMk cId="3858966257" sldId="669"/>
            <ac:picMk id="13" creationId="{5E0751D3-CA6F-4950-9D94-442E4BFBCC6D}"/>
          </ac:picMkLst>
        </pc:picChg>
        <pc:picChg chg="add mod modCrop">
          <ac:chgData name="Jiun-Peng Chen" userId="a4ede47cf1282c14" providerId="LiveId" clId="{9D1EC996-D9AE-476F-B950-E646FD735031}" dt="2023-10-12T07:18:54.134" v="50" actId="1076"/>
          <ac:picMkLst>
            <pc:docMk/>
            <pc:sldMk cId="3858966257" sldId="669"/>
            <ac:picMk id="18" creationId="{6D1FFA57-A10D-46F2-B29E-F34C697E594B}"/>
          </ac:picMkLst>
        </pc:picChg>
        <pc:picChg chg="add mod">
          <ac:chgData name="Jiun-Peng Chen" userId="a4ede47cf1282c14" providerId="LiveId" clId="{9D1EC996-D9AE-476F-B950-E646FD735031}" dt="2023-10-12T07:16:23.972" v="22" actId="1076"/>
          <ac:picMkLst>
            <pc:docMk/>
            <pc:sldMk cId="3858966257" sldId="669"/>
            <ac:picMk id="20" creationId="{FD7E569A-F02B-4E07-B89B-A561DF860C13}"/>
          </ac:picMkLst>
        </pc:picChg>
      </pc:sldChg>
      <pc:sldChg chg="delSp add del mod">
        <pc:chgData name="Jiun-Peng Chen" userId="a4ede47cf1282c14" providerId="LiveId" clId="{9D1EC996-D9AE-476F-B950-E646FD735031}" dt="2023-10-12T07:42:45.033" v="137" actId="47"/>
        <pc:sldMkLst>
          <pc:docMk/>
          <pc:sldMk cId="767639979" sldId="670"/>
        </pc:sldMkLst>
        <pc:picChg chg="del">
          <ac:chgData name="Jiun-Peng Chen" userId="a4ede47cf1282c14" providerId="LiveId" clId="{9D1EC996-D9AE-476F-B950-E646FD735031}" dt="2023-10-12T07:36:58.641" v="71" actId="478"/>
          <ac:picMkLst>
            <pc:docMk/>
            <pc:sldMk cId="767639979" sldId="670"/>
            <ac:picMk id="6" creationId="{EE954F0D-7C61-4CB2-A8D1-CF3D0C4FDDA9}"/>
          </ac:picMkLst>
        </pc:picChg>
      </pc:sldChg>
      <pc:sldChg chg="addSp delSp modSp new mod ord modAnim">
        <pc:chgData name="Jiun-Peng Chen" userId="a4ede47cf1282c14" providerId="LiveId" clId="{9D1EC996-D9AE-476F-B950-E646FD735031}" dt="2023-10-12T07:41:55.089" v="131" actId="14100"/>
        <pc:sldMkLst>
          <pc:docMk/>
          <pc:sldMk cId="1113802511" sldId="671"/>
        </pc:sldMkLst>
        <pc:spChg chg="mod">
          <ac:chgData name="Jiun-Peng Chen" userId="a4ede47cf1282c14" providerId="LiveId" clId="{9D1EC996-D9AE-476F-B950-E646FD735031}" dt="2023-10-12T07:40:42.960" v="84" actId="255"/>
          <ac:spMkLst>
            <pc:docMk/>
            <pc:sldMk cId="1113802511" sldId="671"/>
            <ac:spMk id="2" creationId="{E75440C4-2FB5-4313-95CC-B784487CF4A0}"/>
          </ac:spMkLst>
        </pc:spChg>
        <pc:spChg chg="add del">
          <ac:chgData name="Jiun-Peng Chen" userId="a4ede47cf1282c14" providerId="LiveId" clId="{9D1EC996-D9AE-476F-B950-E646FD735031}" dt="2023-10-12T07:40:52.764" v="86" actId="22"/>
          <ac:spMkLst>
            <pc:docMk/>
            <pc:sldMk cId="1113802511" sldId="671"/>
            <ac:spMk id="8" creationId="{68AA8C3A-A767-4DA0-BDA7-322CDD71EF94}"/>
          </ac:spMkLst>
        </pc:spChg>
        <pc:spChg chg="add mod">
          <ac:chgData name="Jiun-Peng Chen" userId="a4ede47cf1282c14" providerId="LiveId" clId="{9D1EC996-D9AE-476F-B950-E646FD735031}" dt="2023-10-12T07:41:55.089" v="131" actId="14100"/>
          <ac:spMkLst>
            <pc:docMk/>
            <pc:sldMk cId="1113802511" sldId="671"/>
            <ac:spMk id="10" creationId="{1B9F65C2-97F7-47BB-9DFF-F9F1796E6AAA}"/>
          </ac:spMkLst>
        </pc:spChg>
        <pc:picChg chg="add del mod">
          <ac:chgData name="Jiun-Peng Chen" userId="a4ede47cf1282c14" providerId="LiveId" clId="{9D1EC996-D9AE-476F-B950-E646FD735031}" dt="2023-10-12T07:41:03.055" v="88" actId="478"/>
          <ac:picMkLst>
            <pc:docMk/>
            <pc:sldMk cId="1113802511" sldId="671"/>
            <ac:picMk id="6" creationId="{AAE65F58-A43D-4983-A385-BF86C3B3ACB4}"/>
          </ac:picMkLst>
        </pc:picChg>
        <pc:picChg chg="add mod">
          <ac:chgData name="Jiun-Peng Chen" userId="a4ede47cf1282c14" providerId="LiveId" clId="{9D1EC996-D9AE-476F-B950-E646FD735031}" dt="2023-10-12T07:41:21.925" v="93" actId="1076"/>
          <ac:picMkLst>
            <pc:docMk/>
            <pc:sldMk cId="1113802511" sldId="671"/>
            <ac:picMk id="9" creationId="{3110E8C0-5A41-4C68-886E-CB0D2512EE87}"/>
          </ac:picMkLst>
        </pc:picChg>
      </pc:sldChg>
      <pc:sldChg chg="addSp modSp add mod modAnim">
        <pc:chgData name="Jiun-Peng Chen" userId="a4ede47cf1282c14" providerId="LiveId" clId="{9D1EC996-D9AE-476F-B950-E646FD735031}" dt="2023-10-12T07:42:40.156" v="135" actId="208"/>
        <pc:sldMkLst>
          <pc:docMk/>
          <pc:sldMk cId="559201145" sldId="672"/>
        </pc:sldMkLst>
        <pc:spChg chg="add mod">
          <ac:chgData name="Jiun-Peng Chen" userId="a4ede47cf1282c14" providerId="LiveId" clId="{9D1EC996-D9AE-476F-B950-E646FD735031}" dt="2023-10-12T07:42:40.156" v="135" actId="208"/>
          <ac:spMkLst>
            <pc:docMk/>
            <pc:sldMk cId="559201145" sldId="672"/>
            <ac:spMk id="7" creationId="{092563AC-BA7F-49FD-B7CC-8853BDE8BE0B}"/>
          </ac:spMkLst>
        </pc:spChg>
      </pc:sldChg>
      <pc:sldChg chg="addSp delSp modSp new mod">
        <pc:chgData name="Jiun-Peng Chen" userId="a4ede47cf1282c14" providerId="LiveId" clId="{9D1EC996-D9AE-476F-B950-E646FD735031}" dt="2023-10-12T10:45:20.139" v="514" actId="20577"/>
        <pc:sldMkLst>
          <pc:docMk/>
          <pc:sldMk cId="233970227" sldId="673"/>
        </pc:sldMkLst>
        <pc:spChg chg="mod">
          <ac:chgData name="Jiun-Peng Chen" userId="a4ede47cf1282c14" providerId="LiveId" clId="{9D1EC996-D9AE-476F-B950-E646FD735031}" dt="2023-10-12T10:45:20.139" v="514" actId="20577"/>
          <ac:spMkLst>
            <pc:docMk/>
            <pc:sldMk cId="233970227" sldId="673"/>
            <ac:spMk id="2" creationId="{A4DB7209-11A5-4A8E-AFF2-830546E7A518}"/>
          </ac:spMkLst>
        </pc:spChg>
        <pc:spChg chg="del">
          <ac:chgData name="Jiun-Peng Chen" userId="a4ede47cf1282c14" providerId="LiveId" clId="{9D1EC996-D9AE-476F-B950-E646FD735031}" dt="2023-10-12T10:35:55.125" v="388" actId="478"/>
          <ac:spMkLst>
            <pc:docMk/>
            <pc:sldMk cId="233970227" sldId="673"/>
            <ac:spMk id="3" creationId="{EB85F16E-620A-4379-83C0-242CC5521EF1}"/>
          </ac:spMkLst>
        </pc:spChg>
        <pc:spChg chg="add mod">
          <ac:chgData name="Jiun-Peng Chen" userId="a4ede47cf1282c14" providerId="LiveId" clId="{9D1EC996-D9AE-476F-B950-E646FD735031}" dt="2023-10-12T10:34:29.673" v="359"/>
          <ac:spMkLst>
            <pc:docMk/>
            <pc:sldMk cId="233970227" sldId="673"/>
            <ac:spMk id="7" creationId="{EC2A38C4-BD69-41B1-8C16-26D9CBF0FB36}"/>
          </ac:spMkLst>
        </pc:spChg>
        <pc:spChg chg="add mod">
          <ac:chgData name="Jiun-Peng Chen" userId="a4ede47cf1282c14" providerId="LiveId" clId="{9D1EC996-D9AE-476F-B950-E646FD735031}" dt="2023-10-12T10:35:16.617" v="379" actId="1036"/>
          <ac:spMkLst>
            <pc:docMk/>
            <pc:sldMk cId="233970227" sldId="673"/>
            <ac:spMk id="8" creationId="{C7D89A0A-6A44-4DF9-9EEE-0CFE74F1E168}"/>
          </ac:spMkLst>
        </pc:spChg>
        <pc:spChg chg="add mod">
          <ac:chgData name="Jiun-Peng Chen" userId="a4ede47cf1282c14" providerId="LiveId" clId="{9D1EC996-D9AE-476F-B950-E646FD735031}" dt="2023-10-12T10:35:16.617" v="379" actId="1036"/>
          <ac:spMkLst>
            <pc:docMk/>
            <pc:sldMk cId="233970227" sldId="673"/>
            <ac:spMk id="9" creationId="{1FD265E1-B0A5-4732-BBAD-06F6D7EC4691}"/>
          </ac:spMkLst>
        </pc:spChg>
        <pc:spChg chg="add mod">
          <ac:chgData name="Jiun-Peng Chen" userId="a4ede47cf1282c14" providerId="LiveId" clId="{9D1EC996-D9AE-476F-B950-E646FD735031}" dt="2023-10-12T10:35:16.617" v="379" actId="1036"/>
          <ac:spMkLst>
            <pc:docMk/>
            <pc:sldMk cId="233970227" sldId="673"/>
            <ac:spMk id="10" creationId="{0D2CDC9D-7246-4AB6-BF6D-2C6DEACFD952}"/>
          </ac:spMkLst>
        </pc:spChg>
        <pc:spChg chg="add mod">
          <ac:chgData name="Jiun-Peng Chen" userId="a4ede47cf1282c14" providerId="LiveId" clId="{9D1EC996-D9AE-476F-B950-E646FD735031}" dt="2023-10-12T10:35:16.617" v="379" actId="1036"/>
          <ac:spMkLst>
            <pc:docMk/>
            <pc:sldMk cId="233970227" sldId="673"/>
            <ac:spMk id="11" creationId="{156FFAF2-82C3-4BA7-AC3D-109943F6DF34}"/>
          </ac:spMkLst>
        </pc:spChg>
        <pc:spChg chg="add mod">
          <ac:chgData name="Jiun-Peng Chen" userId="a4ede47cf1282c14" providerId="LiveId" clId="{9D1EC996-D9AE-476F-B950-E646FD735031}" dt="2023-10-12T10:35:58.862" v="389" actId="1076"/>
          <ac:spMkLst>
            <pc:docMk/>
            <pc:sldMk cId="233970227" sldId="673"/>
            <ac:spMk id="15" creationId="{4B1823EE-5006-46A4-A0D6-A0CE23D24FA1}"/>
          </ac:spMkLst>
        </pc:spChg>
        <pc:picChg chg="add mod">
          <ac:chgData name="Jiun-Peng Chen" userId="a4ede47cf1282c14" providerId="LiveId" clId="{9D1EC996-D9AE-476F-B950-E646FD735031}" dt="2023-10-12T10:35:16.617" v="379" actId="1036"/>
          <ac:picMkLst>
            <pc:docMk/>
            <pc:sldMk cId="233970227" sldId="673"/>
            <ac:picMk id="6" creationId="{6605B4C7-A8F8-453C-B2E8-FB2320C0BECE}"/>
          </ac:picMkLst>
        </pc:picChg>
        <pc:picChg chg="add mod">
          <ac:chgData name="Jiun-Peng Chen" userId="a4ede47cf1282c14" providerId="LiveId" clId="{9D1EC996-D9AE-476F-B950-E646FD735031}" dt="2023-10-12T10:35:16.617" v="379" actId="1036"/>
          <ac:picMkLst>
            <pc:docMk/>
            <pc:sldMk cId="233970227" sldId="673"/>
            <ac:picMk id="12" creationId="{76CF61CA-2CDD-44B1-A230-16052BA042D5}"/>
          </ac:picMkLst>
        </pc:picChg>
        <pc:picChg chg="add mod">
          <ac:chgData name="Jiun-Peng Chen" userId="a4ede47cf1282c14" providerId="LiveId" clId="{9D1EC996-D9AE-476F-B950-E646FD735031}" dt="2023-10-12T10:35:22.361" v="382" actId="1076"/>
          <ac:picMkLst>
            <pc:docMk/>
            <pc:sldMk cId="233970227" sldId="673"/>
            <ac:picMk id="13" creationId="{E8837C38-6EEF-4B81-8552-B87680DEDDD8}"/>
          </ac:picMkLst>
        </pc:picChg>
      </pc:sldChg>
      <pc:sldChg chg="modSp new del mod">
        <pc:chgData name="Jiun-Peng Chen" userId="a4ede47cf1282c14" providerId="LiveId" clId="{9D1EC996-D9AE-476F-B950-E646FD735031}" dt="2023-10-12T07:44:54.259" v="147" actId="680"/>
        <pc:sldMkLst>
          <pc:docMk/>
          <pc:sldMk cId="3570495657" sldId="673"/>
        </pc:sldMkLst>
        <pc:spChg chg="mod">
          <ac:chgData name="Jiun-Peng Chen" userId="a4ede47cf1282c14" providerId="LiveId" clId="{9D1EC996-D9AE-476F-B950-E646FD735031}" dt="2023-10-12T07:44:53.615" v="146"/>
          <ac:spMkLst>
            <pc:docMk/>
            <pc:sldMk cId="3570495657" sldId="673"/>
            <ac:spMk id="2" creationId="{3F39313C-AA5E-4F6B-A7E0-17009328542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5CD36F8-6E4A-40BC-91B1-6E790C7A71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E3723BA-91A5-4071-943C-231DB0BEF80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0411CE3-FE05-4783-A692-5597E1D597D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DD03DA7A-8CC2-476E-8E3E-E8DA9A4F396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7B72AE04-5635-476B-8338-E9CFC618BD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9EC06AC-243C-42EF-9799-AFC6E19309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78A2E4-9DCB-4ED6-ADFE-831F6A7D0C2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0BD2A98-FF76-4251-B609-13C11F102C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BB4752-8525-4FBC-A49A-671BD684DAA1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6B50294-8603-4350-AFFE-F416024266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4085D9E-72EE-4672-AFDC-5D3853BB0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>
            <a:extLst>
              <a:ext uri="{FF2B5EF4-FFF2-40B4-BE49-F238E27FC236}">
                <a16:creationId xmlns:a16="http://schemas.microsoft.com/office/drawing/2014/main" id="{73157677-4698-49A3-8CAB-9559A3B48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>
            <a:extLst>
              <a:ext uri="{FF2B5EF4-FFF2-40B4-BE49-F238E27FC236}">
                <a16:creationId xmlns:a16="http://schemas.microsoft.com/office/drawing/2014/main" id="{741E5F75-E032-4822-9AF6-44CFFDE94A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/>
              <a:t>得到一個 </a:t>
            </a:r>
            <a:r>
              <a:rPr lang="en-US" altLang="zh-TW"/>
              <a:t>K</a:t>
            </a:r>
            <a:r>
              <a:rPr lang="zh-TW" altLang="en-US"/>
              <a:t> </a:t>
            </a:r>
            <a:r>
              <a:rPr lang="en-US" altLang="zh-TW"/>
              <a:t>x</a:t>
            </a:r>
            <a:r>
              <a:rPr lang="zh-TW" altLang="en-US"/>
              <a:t> </a:t>
            </a:r>
            <a:r>
              <a:rPr lang="en-US" altLang="zh-TW"/>
              <a:t>T</a:t>
            </a:r>
            <a:r>
              <a:rPr lang="zh-TW" altLang="en-US"/>
              <a:t> 的矩陣。這時候我們可以看，相關性最高的是我們猜 </a:t>
            </a:r>
            <a:r>
              <a:rPr lang="en-US" altLang="zh-TW"/>
              <a:t>0x00-0xFF</a:t>
            </a:r>
            <a:r>
              <a:rPr lang="zh-TW" altLang="en-US"/>
              <a:t> 哪個數值，就猜這 </a:t>
            </a:r>
            <a:r>
              <a:rPr lang="en-US" altLang="zh-TW"/>
              <a:t>AES</a:t>
            </a:r>
            <a:r>
              <a:rPr lang="zh-TW" altLang="en-US"/>
              <a:t> </a:t>
            </a:r>
            <a:r>
              <a:rPr lang="en-US" altLang="zh-TW"/>
              <a:t>128</a:t>
            </a:r>
            <a:r>
              <a:rPr lang="zh-TW" altLang="en-US"/>
              <a:t> </a:t>
            </a:r>
            <a:r>
              <a:rPr lang="en-US" altLang="zh-TW"/>
              <a:t>Key</a:t>
            </a:r>
            <a:r>
              <a:rPr lang="zh-TW" altLang="en-US"/>
              <a:t> 的第一個 </a:t>
            </a:r>
            <a:r>
              <a:rPr lang="en-US" altLang="zh-TW"/>
              <a:t>Byte</a:t>
            </a:r>
            <a:r>
              <a:rPr lang="zh-TW" altLang="en-US"/>
              <a:t> 數值為這個。</a:t>
            </a:r>
            <a:br>
              <a:rPr lang="en-US" altLang="zh-TW"/>
            </a:br>
            <a:br>
              <a:rPr lang="en-US" altLang="zh-TW"/>
            </a:br>
            <a:r>
              <a:rPr lang="zh-TW" altLang="en-US"/>
              <a:t>舉例來說，這個例子是 </a:t>
            </a:r>
            <a:r>
              <a:rPr lang="en-US" altLang="zh-TW"/>
              <a:t>0x13 </a:t>
            </a:r>
            <a:r>
              <a:rPr lang="zh-TW" altLang="en-US"/>
              <a:t>這個結果。  </a:t>
            </a:r>
          </a:p>
        </p:txBody>
      </p:sp>
      <p:sp>
        <p:nvSpPr>
          <p:cNvPr id="54276" name="投影片編號版面配置區 3">
            <a:extLst>
              <a:ext uri="{FF2B5EF4-FFF2-40B4-BE49-F238E27FC236}">
                <a16:creationId xmlns:a16="http://schemas.microsoft.com/office/drawing/2014/main" id="{C30DC736-7BF0-4021-AA08-7CB6B3455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157F2B4-E7C0-45C7-8810-837B2FEF72B9}" type="slidenum">
              <a:rPr lang="zh-TW" altLang="en-US" smtClean="0"/>
              <a:pPr/>
              <a:t>82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8A2E4-9DCB-4ED6-ADFE-831F6A7D0C29}" type="slidenum">
              <a:rPr lang="en-US" altLang="zh-TW" smtClean="0"/>
              <a:pPr/>
              <a:t>83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4556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不改變原本 </a:t>
            </a:r>
            <a:r>
              <a:rPr lang="en-US" altLang="zh-TW" dirty="0"/>
              <a:t>Device</a:t>
            </a:r>
            <a:r>
              <a:rPr lang="zh-TW" altLang="en-US" dirty="0"/>
              <a:t> 原本的特性，而達到防護的效果。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5410D-EAF8-4013-91A1-F80E028F7A0F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715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那以這張圖來說，旁通道分析就像是車輛不經過這閘門，從旁邊繞到過去。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其實我這邊顏色有對應，紅色就像是要分系破解，可以需要暴力破解或有金鑰。可想像車輛藉由綠色的草坪，繞過紅色閘門答到目的。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以這張圖來說，就是繞過去不用付錢。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A1E4-0E09-4C18-AC88-1D582CD57B9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086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這篇論文是 </a:t>
            </a:r>
            <a:r>
              <a:rPr lang="en-US" altLang="zh-TW" dirty="0"/>
              <a:t>2021 </a:t>
            </a:r>
            <a:r>
              <a:rPr lang="zh-TW" altLang="en-US" dirty="0"/>
              <a:t>年法國 </a:t>
            </a:r>
            <a:r>
              <a:rPr lang="en-US" altLang="zh-TW" dirty="0"/>
              <a:t>Ninja </a:t>
            </a:r>
            <a:r>
              <a:rPr lang="zh-TW" altLang="en-US" dirty="0"/>
              <a:t>實驗室發表的成果，是 </a:t>
            </a:r>
            <a:r>
              <a:rPr lang="en-US" altLang="zh-TW" dirty="0" err="1"/>
              <a:t>Usenix</a:t>
            </a:r>
            <a:r>
              <a:rPr lang="en-US" altLang="zh-TW" dirty="0"/>
              <a:t> Security </a:t>
            </a:r>
            <a:r>
              <a:rPr lang="zh-TW" altLang="en-US" dirty="0"/>
              <a:t>的論文。</a:t>
            </a:r>
            <a:endParaRPr lang="en-US" altLang="zh-TW" dirty="0"/>
          </a:p>
          <a:p>
            <a:br>
              <a:rPr lang="en-US" altLang="zh-TW" dirty="0"/>
            </a:br>
            <a:r>
              <a:rPr lang="zh-TW" altLang="en-US" dirty="0"/>
              <a:t>結論就是 </a:t>
            </a:r>
            <a:r>
              <a:rPr lang="en-US" altLang="zh-TW" dirty="0"/>
              <a:t>Google Titan </a:t>
            </a:r>
            <a:r>
              <a:rPr lang="zh-TW" altLang="en-US" dirty="0"/>
              <a:t>這顆晶片的 </a:t>
            </a:r>
            <a:r>
              <a:rPr lang="en-US" altLang="zh-TW" dirty="0"/>
              <a:t>Security Key</a:t>
            </a:r>
            <a:r>
              <a:rPr lang="zh-TW" altLang="en-US" dirty="0"/>
              <a:t> 可以被攻擊者完全攻擊出來。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由於 </a:t>
            </a:r>
            <a:r>
              <a:rPr lang="en-US" altLang="zh-TW" dirty="0"/>
              <a:t>Google Titan Security chip </a:t>
            </a:r>
            <a:r>
              <a:rPr lang="zh-TW" altLang="en-US" dirty="0"/>
              <a:t>是來自於 </a:t>
            </a:r>
            <a:r>
              <a:rPr lang="en-US" altLang="zh-TW" dirty="0"/>
              <a:t>NXP </a:t>
            </a:r>
            <a:r>
              <a:rPr lang="zh-TW" altLang="en-US" dirty="0"/>
              <a:t>的某個類型晶片，所以其實 </a:t>
            </a:r>
            <a:r>
              <a:rPr lang="en-US" altLang="zh-TW" dirty="0"/>
              <a:t>NXP </a:t>
            </a:r>
            <a:r>
              <a:rPr lang="zh-TW" altLang="en-US" dirty="0"/>
              <a:t>的很多系列晶片，也一併受到影響。</a:t>
            </a:r>
          </a:p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8A2E4-9DCB-4ED6-ADFE-831F6A7D0C29}" type="slidenum">
              <a:rPr lang="en-US" altLang="zh-TW" smtClean="0"/>
              <a:pPr/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265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Google</a:t>
            </a:r>
            <a:r>
              <a:rPr lang="zh-TW" altLang="en-US" dirty="0"/>
              <a:t> 當然不會告訴你用什麼晶片，所以找一個類似的晶片，例如 </a:t>
            </a:r>
            <a:r>
              <a:rPr lang="en-US" altLang="zh-TW" dirty="0"/>
              <a:t>NXP</a:t>
            </a:r>
            <a:r>
              <a:rPr lang="zh-TW" altLang="en-US" dirty="0"/>
              <a:t> </a:t>
            </a:r>
            <a:r>
              <a:rPr lang="en-US" altLang="zh-TW" dirty="0"/>
              <a:t>A700x </a:t>
            </a:r>
            <a:r>
              <a:rPr lang="zh-TW" altLang="en-US" dirty="0"/>
              <a:t>這顆的 </a:t>
            </a:r>
            <a:r>
              <a:rPr lang="en-US" altLang="zh-TW" dirty="0"/>
              <a:t>Family</a:t>
            </a:r>
            <a:r>
              <a:rPr lang="zh-TW" altLang="en-US" dirty="0"/>
              <a:t>，在這篇論文取名 </a:t>
            </a:r>
            <a:r>
              <a:rPr lang="en-US" altLang="zh-TW" dirty="0"/>
              <a:t>Rhea</a:t>
            </a:r>
            <a:r>
              <a:rPr lang="en-US" altLang="zh-TW" baseline="0" dirty="0"/>
              <a:t> (</a:t>
            </a:r>
            <a:r>
              <a:rPr lang="zh-TW" altLang="en-US" baseline="0" dirty="0"/>
              <a:t>土星的第二大衛星</a:t>
            </a:r>
            <a:r>
              <a:rPr lang="en-US" altLang="zh-TW" baseline="0" dirty="0"/>
              <a:t>)</a:t>
            </a:r>
            <a:r>
              <a:rPr lang="zh-TW" altLang="en-US" baseline="0" dirty="0"/>
              <a:t>，</a:t>
            </a:r>
            <a:br>
              <a:rPr lang="en-US" altLang="zh-TW" baseline="0" dirty="0"/>
            </a:br>
            <a:br>
              <a:rPr lang="en-US" altLang="zh-TW" baseline="0" dirty="0"/>
            </a:br>
            <a:r>
              <a:rPr lang="zh-TW" altLang="en-US" baseline="0" dirty="0"/>
              <a:t>在架設 </a:t>
            </a:r>
            <a:r>
              <a:rPr lang="en-US" altLang="zh-TW" baseline="0" dirty="0"/>
              <a:t>Rhea</a:t>
            </a:r>
            <a:r>
              <a:rPr lang="zh-TW" altLang="en-US" baseline="0" dirty="0"/>
              <a:t> </a:t>
            </a:r>
            <a:r>
              <a:rPr lang="zh-TW" altLang="en-US" dirty="0"/>
              <a:t>這顆晶片的環境後，我們可以在上面執行數位簽章等運算。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然後再它運行的時候去做旁通道量測，再藉由量測結果去比對 </a:t>
            </a:r>
            <a:r>
              <a:rPr lang="en-US" altLang="zh-TW" dirty="0"/>
              <a:t>Google Titan </a:t>
            </a:r>
            <a:r>
              <a:rPr lang="zh-TW" altLang="en-US" dirty="0"/>
              <a:t>的結果，這樣才可以知道量測到裡洩漏了什麼資訊。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Rhea</a:t>
            </a:r>
            <a:r>
              <a:rPr lang="zh-TW" altLang="en-US" dirty="0"/>
              <a:t> 是跑 </a:t>
            </a:r>
            <a:r>
              <a:rPr lang="en-US" altLang="zh-TW" dirty="0" err="1"/>
              <a:t>JavaCard</a:t>
            </a:r>
            <a:r>
              <a:rPr lang="zh-TW" altLang="en-US" dirty="0"/>
              <a:t> 的作業系統，所以在這上面可以看到的是 </a:t>
            </a:r>
            <a:r>
              <a:rPr lang="en-US" altLang="zh-TW" dirty="0" err="1"/>
              <a:t>JavaCard</a:t>
            </a:r>
            <a:r>
              <a:rPr lang="en-US" altLang="zh-TW" dirty="0"/>
              <a:t> (</a:t>
            </a:r>
            <a:r>
              <a:rPr lang="zh-TW" altLang="en-US" dirty="0"/>
              <a:t>在 </a:t>
            </a:r>
            <a:r>
              <a:rPr lang="en-US" altLang="zh-TW" dirty="0"/>
              <a:t>applet,</a:t>
            </a:r>
            <a:r>
              <a:rPr lang="zh-TW" altLang="en-US" dirty="0"/>
              <a:t> 上執行 </a:t>
            </a:r>
            <a:r>
              <a:rPr lang="en-US" altLang="zh-TW" dirty="0"/>
              <a:t>ECDSA</a:t>
            </a:r>
            <a:r>
              <a:rPr lang="zh-TW" altLang="en-US" dirty="0"/>
              <a:t> 簽章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5410D-EAF8-4013-91A1-F80E028F7A0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8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dirty="0"/>
                  <a:t>橢圓曲線密碼學，基於離散對數問題，</a:t>
                </a:r>
                <a:r>
                  <a:rPr lang="en-US" altLang="zh-TW" dirty="0"/>
                  <a:t>Q=</a:t>
                </a:r>
                <a:r>
                  <a:rPr lang="en-US" altLang="zh-TW" dirty="0" err="1"/>
                  <a:t>dP</a:t>
                </a:r>
                <a:r>
                  <a:rPr lang="en-US" altLang="zh-TW" dirty="0"/>
                  <a:t>, </a:t>
                </a:r>
                <a:r>
                  <a:rPr lang="zh-TW" altLang="en-US" dirty="0"/>
                  <a:t> 知道 </a:t>
                </a:r>
                <a:r>
                  <a:rPr lang="en-US" altLang="zh-TW" dirty="0"/>
                  <a:t>P, </a:t>
                </a:r>
                <a:r>
                  <a:rPr lang="zh-TW" altLang="en-US" dirty="0"/>
                  <a:t>Ｑ很難求 </a:t>
                </a:r>
                <a:r>
                  <a:rPr lang="en-US" altLang="zh-TW" dirty="0"/>
                  <a:t>d</a:t>
                </a:r>
                <a:r>
                  <a:rPr lang="zh-TW" altLang="en-US" dirty="0"/>
                  <a:t>；一般選擇完適合的曲線後，</a:t>
                </a:r>
                <a:r>
                  <a:rPr lang="en-US" altLang="zh-TW" dirty="0"/>
                  <a:t>Base point P </a:t>
                </a:r>
                <a:r>
                  <a:rPr lang="zh-TW" altLang="en-US" dirty="0"/>
                  <a:t>也同時決定。</a:t>
                </a:r>
                <a:endParaRPr lang="en-US" altLang="zh-TW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dirty="0"/>
                  <a:t>基於 </a:t>
                </a:r>
                <a:r>
                  <a:rPr lang="en-US" altLang="zh-TW" dirty="0"/>
                  <a:t>P</a:t>
                </a:r>
                <a:r>
                  <a:rPr lang="zh-TW" altLang="en-US" dirty="0"/>
                  <a:t> 再生成公鑰 </a:t>
                </a:r>
                <a:r>
                  <a:rPr lang="en-US" altLang="zh-TW" dirty="0"/>
                  <a:t>Q</a:t>
                </a:r>
                <a:r>
                  <a:rPr lang="zh-TW" altLang="en-US" dirty="0"/>
                  <a:t> 的時候，最簡單的方式，是 </a:t>
                </a:r>
                <a:r>
                  <a:rPr lang="en-US" altLang="zh-TW" sz="1200" dirty="0"/>
                  <a:t>Double-and-add method</a:t>
                </a:r>
                <a:r>
                  <a:rPr lang="zh-TW" altLang="en-US" sz="1200" dirty="0"/>
                  <a:t>。</a:t>
                </a:r>
                <a:endParaRPr lang="en-GB" altLang="zh-TW" sz="120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sz="1200" dirty="0"/>
                  <a:t>也就是將私鑰 </a:t>
                </a:r>
                <a:r>
                  <a:rPr lang="en-US" altLang="zh-TW" sz="1200" dirty="0"/>
                  <a:t>d</a:t>
                </a:r>
                <a:r>
                  <a:rPr lang="zh-TW" altLang="en-US" sz="1200" dirty="0"/>
                  <a:t> 用二進位展開，遇到 </a:t>
                </a:r>
                <a:r>
                  <a:rPr lang="en-US" altLang="zh-TW" sz="1200" dirty="0"/>
                  <a:t>0</a:t>
                </a:r>
                <a:r>
                  <a:rPr lang="zh-TW" altLang="en-US" sz="1200" dirty="0"/>
                  <a:t> 的時候，做一個 </a:t>
                </a:r>
                <a:r>
                  <a:rPr lang="en-US" altLang="zh-TW" sz="1200" dirty="0"/>
                  <a:t>Double,</a:t>
                </a:r>
                <a:r>
                  <a:rPr lang="zh-TW" altLang="en-US" sz="1200" dirty="0"/>
                  <a:t> 遇到 </a:t>
                </a:r>
                <a:r>
                  <a:rPr lang="en-US" altLang="zh-TW" sz="1200" dirty="0"/>
                  <a:t>1</a:t>
                </a:r>
                <a:r>
                  <a:rPr lang="zh-TW" altLang="en-US" sz="1200" dirty="0"/>
                  <a:t> 的時候呢，做一個 </a:t>
                </a:r>
                <a:r>
                  <a:rPr lang="en-US" altLang="zh-TW" sz="1200" dirty="0"/>
                  <a:t>Double</a:t>
                </a:r>
                <a:r>
                  <a:rPr lang="zh-TW" altLang="en-US" sz="1200" dirty="0"/>
                  <a:t> 再做一個 </a:t>
                </a:r>
                <a:r>
                  <a:rPr lang="en-US" altLang="zh-TW" sz="1200" dirty="0"/>
                  <a:t>Add.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sz="1200" dirty="0"/>
                  <a:t>運算的過程中，如果 </a:t>
                </a:r>
                <a:r>
                  <a:rPr lang="en-US" altLang="zh-TW" sz="1200" dirty="0"/>
                  <a:t>Double</a:t>
                </a:r>
                <a:r>
                  <a:rPr lang="zh-TW" altLang="en-US" sz="1200" dirty="0"/>
                  <a:t> 與 </a:t>
                </a:r>
                <a:r>
                  <a:rPr lang="en-US" altLang="zh-TW" sz="1200" dirty="0"/>
                  <a:t>Add</a:t>
                </a:r>
                <a:r>
                  <a:rPr lang="zh-TW" altLang="en-US" sz="1200" dirty="0"/>
                  <a:t> 的功率消耗曲線不同，如圖所示，就很有可能被解出私鑰的數值。</a:t>
                </a:r>
                <a:endParaRPr lang="en-US" altLang="zh-TW" sz="120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dirty="0"/>
                  <a:t>例如 </a:t>
                </a:r>
                <a:r>
                  <a:rPr lang="en-US" altLang="zh-TW" dirty="0"/>
                  <a:t>Double-and-add method </a:t>
                </a:r>
                <a:r>
                  <a:rPr lang="zh-TW" altLang="en-US" dirty="0"/>
                  <a:t>運算時，將中間的功率消耗記錄下來，變成這樣的曲線。</a:t>
                </a:r>
                <a:endParaRPr lang="en-US" altLang="zh-TW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dirty="0"/>
                  <a:t>然後我門找尋裡面的波形特徵， </a:t>
                </a:r>
                <a:r>
                  <a:rPr lang="en-US" altLang="zh-TW" dirty="0"/>
                  <a:t>Double</a:t>
                </a:r>
                <a:r>
                  <a:rPr lang="zh-TW" altLang="en-US" dirty="0"/>
                  <a:t> 長什麼樣，</a:t>
                </a:r>
                <a:r>
                  <a:rPr lang="en-US" altLang="zh-TW" dirty="0"/>
                  <a:t>Add</a:t>
                </a:r>
                <a:r>
                  <a:rPr lang="zh-TW" altLang="en-US" dirty="0"/>
                  <a:t> 長什麼樣，然後整個列出來之後，寫出對應的數字，一個 </a:t>
                </a:r>
                <a:r>
                  <a:rPr lang="en-US" altLang="zh-TW" dirty="0"/>
                  <a:t>double,</a:t>
                </a:r>
                <a:r>
                  <a:rPr lang="zh-TW" altLang="en-US" dirty="0"/>
                  <a:t> 一個 </a:t>
                </a:r>
                <a:r>
                  <a:rPr lang="en-US" altLang="zh-TW" dirty="0"/>
                  <a:t>add</a:t>
                </a:r>
                <a:r>
                  <a:rPr lang="zh-TW" altLang="en-US" dirty="0"/>
                  <a:t> 對應到一個 </a:t>
                </a:r>
                <a:r>
                  <a:rPr lang="en-US" altLang="zh-TW" dirty="0"/>
                  <a:t>1,</a:t>
                </a:r>
                <a:r>
                  <a:rPr lang="zh-TW" altLang="en-US" dirty="0"/>
                  <a:t> 單純只有一個 </a:t>
                </a:r>
                <a:r>
                  <a:rPr lang="en-US" altLang="zh-TW" dirty="0"/>
                  <a:t>double</a:t>
                </a:r>
                <a:r>
                  <a:rPr lang="zh-TW" altLang="en-US" dirty="0"/>
                  <a:t> 對應到一個 </a:t>
                </a:r>
                <a:r>
                  <a:rPr lang="en-US" altLang="zh-TW" dirty="0"/>
                  <a:t>0</a:t>
                </a:r>
                <a:r>
                  <a:rPr lang="zh-TW" altLang="en-US" dirty="0"/>
                  <a:t>；</a:t>
                </a:r>
                <a:r>
                  <a:rPr lang="zh-TW" altLang="en-US" sz="1200" dirty="0"/>
                  <a:t>因此展開成二進制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1001011</m:t>
                            </m:r>
                          </m:e>
                        </m:d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200" dirty="0"/>
                  <a:t> 之後，我們知道是 </a:t>
                </a:r>
                <a:r>
                  <a:rPr lang="en-US" altLang="zh-TW" sz="1200" dirty="0"/>
                  <a:t>d = 75</a:t>
                </a:r>
                <a:r>
                  <a:rPr lang="zh-TW" altLang="en-US" sz="1200" dirty="0"/>
                  <a:t>。</a:t>
                </a:r>
                <a:endParaRPr lang="en-US" altLang="zh-TW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橢圓曲線密碼學，基於離散對數問題，</a:t>
                </a:r>
                <a:r>
                  <a:rPr lang="en-US" altLang="zh-TW" dirty="0"/>
                  <a:t>Q=</a:t>
                </a:r>
                <a:r>
                  <a:rPr lang="en-US" altLang="zh-TW" dirty="0" err="1"/>
                  <a:t>dP</a:t>
                </a:r>
                <a:r>
                  <a:rPr lang="en-US" altLang="zh-TW" dirty="0"/>
                  <a:t>, </a:t>
                </a:r>
                <a:r>
                  <a:rPr lang="zh-TW" altLang="en-US" dirty="0"/>
                  <a:t> 知道 </a:t>
                </a:r>
                <a:r>
                  <a:rPr lang="en-US" altLang="zh-TW" dirty="0"/>
                  <a:t>P, </a:t>
                </a:r>
                <a:r>
                  <a:rPr lang="zh-TW" altLang="en-US" dirty="0"/>
                  <a:t>Ｑ很難求 </a:t>
                </a:r>
                <a:r>
                  <a:rPr lang="en-US" altLang="zh-TW" dirty="0"/>
                  <a:t>d</a:t>
                </a:r>
                <a:r>
                  <a:rPr lang="zh-TW" altLang="en-US" dirty="0"/>
                  <a:t>；因此一般選擇完適合的曲線後，</a:t>
                </a:r>
                <a:r>
                  <a:rPr lang="en-US" altLang="zh-TW" dirty="0"/>
                  <a:t>Base point P </a:t>
                </a:r>
                <a:r>
                  <a:rPr lang="zh-TW" altLang="en-US" dirty="0"/>
                  <a:t>也同時決定。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基於 </a:t>
                </a:r>
                <a:r>
                  <a:rPr lang="en-US" altLang="zh-TW" dirty="0"/>
                  <a:t>P</a:t>
                </a:r>
                <a:r>
                  <a:rPr lang="zh-TW" altLang="en-US" dirty="0"/>
                  <a:t> 再生成公鑰 </a:t>
                </a:r>
                <a:r>
                  <a:rPr lang="en-US" altLang="zh-TW" dirty="0"/>
                  <a:t>Q</a:t>
                </a:r>
                <a:r>
                  <a:rPr lang="zh-TW" altLang="en-US" dirty="0"/>
                  <a:t> 的時候，最簡單的方式，是 </a:t>
                </a:r>
                <a:r>
                  <a:rPr lang="en-US" altLang="zh-TW" sz="1200" dirty="0"/>
                  <a:t>Double-and-add method</a:t>
                </a:r>
                <a:r>
                  <a:rPr lang="zh-TW" altLang="en-US" sz="1200" dirty="0"/>
                  <a:t>。也就是將私鑰 </a:t>
                </a:r>
                <a:r>
                  <a:rPr lang="en-US" altLang="zh-TW" sz="1200" dirty="0"/>
                  <a:t>d</a:t>
                </a:r>
                <a:r>
                  <a:rPr lang="zh-TW" altLang="en-US" sz="1200" dirty="0"/>
                  <a:t> 用二進位展開，遇到 </a:t>
                </a:r>
                <a:r>
                  <a:rPr lang="en-US" altLang="zh-TW" sz="1200" dirty="0"/>
                  <a:t>0</a:t>
                </a:r>
                <a:r>
                  <a:rPr lang="zh-TW" altLang="en-US" sz="1200" dirty="0"/>
                  <a:t> 的時候，做一個 </a:t>
                </a:r>
                <a:r>
                  <a:rPr lang="en-US" altLang="zh-TW" sz="1200" dirty="0"/>
                  <a:t>Double,</a:t>
                </a:r>
                <a:r>
                  <a:rPr lang="zh-TW" altLang="en-US" sz="1200" dirty="0"/>
                  <a:t> 遇到 </a:t>
                </a:r>
                <a:r>
                  <a:rPr lang="en-US" altLang="zh-TW" sz="1200" dirty="0"/>
                  <a:t>1</a:t>
                </a:r>
                <a:r>
                  <a:rPr lang="zh-TW" altLang="en-US" sz="1200" dirty="0"/>
                  <a:t> 的時候呢，做一個 </a:t>
                </a:r>
                <a:r>
                  <a:rPr lang="en-US" altLang="zh-TW" sz="1200" dirty="0"/>
                  <a:t>Double</a:t>
                </a:r>
                <a:r>
                  <a:rPr lang="zh-TW" altLang="en-US" sz="1200" dirty="0"/>
                  <a:t> 再做一個 </a:t>
                </a:r>
                <a:r>
                  <a:rPr lang="en-US" altLang="zh-TW" sz="1200" dirty="0"/>
                  <a:t>Add.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因此，假設我們要生成 </a:t>
                </a:r>
                <a:r>
                  <a:rPr lang="en-US" altLang="zh-TW" sz="1200" dirty="0"/>
                  <a:t>Q=75P </a:t>
                </a:r>
                <a:r>
                  <a:rPr lang="zh-TW" altLang="en-US" sz="1200" dirty="0"/>
                  <a:t> 這個公鑰，所以將 </a:t>
                </a:r>
                <a:r>
                  <a:rPr lang="en-US" altLang="zh-TW" sz="1200" dirty="0"/>
                  <a:t>75</a:t>
                </a:r>
                <a:r>
                  <a:rPr lang="zh-TW" altLang="en-US" sz="1200" dirty="0"/>
                  <a:t> 展開成二進制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1001011)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_2</a:t>
                </a:r>
                <a:r>
                  <a:rPr lang="en-US" altLang="zh-TW" sz="1200" dirty="0"/>
                  <a:t> </a:t>
                </a:r>
                <a:r>
                  <a:rPr lang="zh-TW" altLang="en-US" sz="1200" dirty="0"/>
                  <a:t>，做 </a:t>
                </a:r>
                <a:r>
                  <a:rPr lang="en-US" altLang="zh-TW" sz="1200" dirty="0"/>
                  <a:t>Double and Add </a:t>
                </a:r>
                <a:r>
                  <a:rPr lang="zh-TW" altLang="en-US" sz="1200" dirty="0"/>
                  <a:t>運算。</a:t>
                </a:r>
                <a:endParaRPr lang="en-US" altLang="zh-TW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運算的過程中，如果 </a:t>
                </a:r>
                <a:r>
                  <a:rPr lang="en-US" altLang="zh-TW" sz="1200" dirty="0"/>
                  <a:t>Double</a:t>
                </a:r>
                <a:r>
                  <a:rPr lang="zh-TW" altLang="en-US" sz="1200" dirty="0"/>
                  <a:t> 與 </a:t>
                </a:r>
                <a:r>
                  <a:rPr lang="en-US" altLang="zh-TW" sz="1200" dirty="0"/>
                  <a:t>Add</a:t>
                </a:r>
                <a:r>
                  <a:rPr lang="zh-TW" altLang="en-US" sz="1200" dirty="0"/>
                  <a:t> 的功率消耗曲線不同，如圖所示，就很有可能被解出私鑰的數值。</a:t>
                </a:r>
                <a:endParaRPr lang="en-US" altLang="zh-TW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5410D-EAF8-4013-91A1-F80E028F7A0F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552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5410D-EAF8-4013-91A1-F80E028F7A0F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74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圖像版面配置區 1">
            <a:extLst>
              <a:ext uri="{FF2B5EF4-FFF2-40B4-BE49-F238E27FC236}">
                <a16:creationId xmlns:a16="http://schemas.microsoft.com/office/drawing/2014/main" id="{5E969740-E64A-4F7C-88B3-36891D5192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備忘稿版面配置區 2">
            <a:extLst>
              <a:ext uri="{FF2B5EF4-FFF2-40B4-BE49-F238E27FC236}">
                <a16:creationId xmlns:a16="http://schemas.microsoft.com/office/drawing/2014/main" id="{09E6D15B-6B2B-47D3-92C4-C0C1D58292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/>
              <a:t>在明文：</a:t>
            </a:r>
            <a:r>
              <a:rPr lang="en-US" altLang="zh-TW"/>
              <a:t>D </a:t>
            </a:r>
            <a:r>
              <a:rPr lang="zh-TW" altLang="en-US"/>
              <a:t>筆記錄，每條記錄丟 </a:t>
            </a:r>
            <a:r>
              <a:rPr lang="en-US" altLang="zh-TW"/>
              <a:t>128</a:t>
            </a:r>
            <a:r>
              <a:rPr lang="zh-TW" altLang="en-US"/>
              <a:t> </a:t>
            </a:r>
            <a:r>
              <a:rPr lang="en-US" altLang="zh-TW"/>
              <a:t>bits</a:t>
            </a:r>
            <a:r>
              <a:rPr lang="zh-TW" altLang="en-US"/>
              <a:t> </a:t>
            </a:r>
            <a:r>
              <a:rPr lang="en-US" altLang="zh-TW"/>
              <a:t>(16Byte)</a:t>
            </a:r>
            <a:r>
              <a:rPr lang="zh-TW" altLang="en-US"/>
              <a:t> 進去，對應到 </a:t>
            </a:r>
            <a:r>
              <a:rPr lang="en-US" altLang="zh-TW"/>
              <a:t>D</a:t>
            </a:r>
            <a:r>
              <a:rPr lang="zh-TW" altLang="en-US"/>
              <a:t> 比記錄，每筆記錄有 </a:t>
            </a:r>
            <a:r>
              <a:rPr lang="en-US" altLang="zh-TW"/>
              <a:t>T</a:t>
            </a:r>
            <a:r>
              <a:rPr lang="zh-TW" altLang="en-US"/>
              <a:t> 個量測點</a:t>
            </a:r>
          </a:p>
        </p:txBody>
      </p:sp>
      <p:sp>
        <p:nvSpPr>
          <p:cNvPr id="48132" name="投影片編號版面配置區 3">
            <a:extLst>
              <a:ext uri="{FF2B5EF4-FFF2-40B4-BE49-F238E27FC236}">
                <a16:creationId xmlns:a16="http://schemas.microsoft.com/office/drawing/2014/main" id="{CD86ADCE-229E-457E-8659-B7FFFB108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F4F307D-7A37-4558-97F7-80140ACCA4D5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圖像版面配置區 1">
            <a:extLst>
              <a:ext uri="{FF2B5EF4-FFF2-40B4-BE49-F238E27FC236}">
                <a16:creationId xmlns:a16="http://schemas.microsoft.com/office/drawing/2014/main" id="{59938296-D3D3-4D2A-98CD-7C3FCAD240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備忘稿版面配置區 2">
            <a:extLst>
              <a:ext uri="{FF2B5EF4-FFF2-40B4-BE49-F238E27FC236}">
                <a16:creationId xmlns:a16="http://schemas.microsoft.com/office/drawing/2014/main" id="{CA713297-4A8B-472D-B9F0-2325FEAE02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/>
              <a:t>將每 </a:t>
            </a:r>
            <a:r>
              <a:rPr lang="en-US" altLang="zh-TW"/>
              <a:t>D </a:t>
            </a:r>
            <a:r>
              <a:rPr lang="zh-TW" altLang="en-US"/>
              <a:t>筆記錄 的第一個 </a:t>
            </a:r>
            <a:r>
              <a:rPr lang="en-US" altLang="zh-TW"/>
              <a:t>Byte,</a:t>
            </a:r>
            <a:r>
              <a:rPr lang="zh-TW" altLang="en-US"/>
              <a:t> 分別與一個 </a:t>
            </a:r>
            <a:r>
              <a:rPr lang="en-US" altLang="zh-TW"/>
              <a:t>Byte </a:t>
            </a:r>
            <a:r>
              <a:rPr lang="zh-TW" altLang="en-US"/>
              <a:t>的 </a:t>
            </a:r>
            <a:r>
              <a:rPr lang="en-US" altLang="zh-TW"/>
              <a:t>256</a:t>
            </a:r>
            <a:r>
              <a:rPr lang="zh-TW" altLang="en-US"/>
              <a:t> 種可能，經過 </a:t>
            </a:r>
            <a:r>
              <a:rPr lang="en-US" altLang="zh-TW"/>
              <a:t>S-Box</a:t>
            </a:r>
            <a:r>
              <a:rPr lang="zh-TW" altLang="en-US"/>
              <a:t> 的中間值運算，得到一個 </a:t>
            </a:r>
            <a:r>
              <a:rPr lang="en-US" altLang="zh-TW"/>
              <a:t>D x 256 </a:t>
            </a:r>
            <a:r>
              <a:rPr lang="zh-TW" altLang="en-US"/>
              <a:t>的大矩陣。</a:t>
            </a:r>
            <a:br>
              <a:rPr lang="en-US" altLang="zh-TW"/>
            </a:br>
            <a:br>
              <a:rPr lang="en-US" altLang="zh-TW"/>
            </a:br>
            <a:r>
              <a:rPr lang="zh-TW" altLang="en-US"/>
              <a:t>挑選適合的 </a:t>
            </a:r>
            <a:r>
              <a:rPr lang="en-US" altLang="zh-TW"/>
              <a:t> Model</a:t>
            </a:r>
            <a:r>
              <a:rPr lang="zh-TW" altLang="en-US"/>
              <a:t>。以這個例子來說， </a:t>
            </a:r>
            <a:r>
              <a:rPr lang="en-US" altLang="zh-TW"/>
              <a:t>D x 256 </a:t>
            </a:r>
            <a:r>
              <a:rPr lang="zh-TW" altLang="en-US"/>
              <a:t>這個大矩陣的左下角，是</a:t>
            </a:r>
            <a:r>
              <a:rPr lang="en-US" altLang="zh-TW"/>
              <a:t>16</a:t>
            </a:r>
            <a:r>
              <a:rPr lang="zh-TW" altLang="en-US"/>
              <a:t> 進位的 </a:t>
            </a:r>
            <a:r>
              <a:rPr lang="en-US" altLang="zh-TW"/>
              <a:t>0x50</a:t>
            </a:r>
            <a:r>
              <a:rPr lang="zh-TW" altLang="en-US"/>
              <a:t>。</a:t>
            </a:r>
            <a:br>
              <a:rPr lang="en-US" altLang="zh-TW"/>
            </a:br>
            <a:br>
              <a:rPr lang="en-US" altLang="zh-TW"/>
            </a:br>
            <a:br>
              <a:rPr lang="en-US" altLang="zh-TW"/>
            </a:br>
            <a:br>
              <a:rPr lang="en-US" altLang="zh-TW"/>
            </a:b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50180" name="投影片編號版面配置區 3">
            <a:extLst>
              <a:ext uri="{FF2B5EF4-FFF2-40B4-BE49-F238E27FC236}">
                <a16:creationId xmlns:a16="http://schemas.microsoft.com/office/drawing/2014/main" id="{998220DB-1461-4051-930E-9194F5259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CA72ADA-324A-43F8-BE8D-14F352EFCD17}" type="slidenum">
              <a:rPr lang="en-US" altLang="zh-TW" smtClean="0"/>
              <a:pPr/>
              <a:t>80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>
            <a:extLst>
              <a:ext uri="{FF2B5EF4-FFF2-40B4-BE49-F238E27FC236}">
                <a16:creationId xmlns:a16="http://schemas.microsoft.com/office/drawing/2014/main" id="{EDD74AE8-CDE4-46F8-AAD8-9F7DA2E55D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備忘稿版面配置區 2">
            <a:extLst>
              <a:ext uri="{FF2B5EF4-FFF2-40B4-BE49-F238E27FC236}">
                <a16:creationId xmlns:a16="http://schemas.microsoft.com/office/drawing/2014/main" id="{7B354A6F-60AE-40D0-AAA6-92AB5A5D84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/>
              <a:t>D x 256 </a:t>
            </a:r>
            <a:r>
              <a:rPr lang="zh-TW" altLang="en-US"/>
              <a:t>大矩陣左下角是</a:t>
            </a:r>
            <a:r>
              <a:rPr lang="en-US" altLang="zh-TW"/>
              <a:t>16</a:t>
            </a:r>
            <a:r>
              <a:rPr lang="zh-TW" altLang="en-US"/>
              <a:t> 進位的 </a:t>
            </a:r>
            <a:r>
              <a:rPr lang="en-US" altLang="zh-TW"/>
              <a:t>0x50</a:t>
            </a:r>
            <a:r>
              <a:rPr lang="zh-TW" altLang="en-US"/>
              <a:t>，對應到適合的 </a:t>
            </a:r>
            <a:r>
              <a:rPr lang="en-US" altLang="zh-TW"/>
              <a:t>Model</a:t>
            </a:r>
            <a:r>
              <a:rPr lang="zh-TW" altLang="en-US"/>
              <a:t> 數值是 </a:t>
            </a:r>
            <a:r>
              <a:rPr lang="en-US" altLang="zh-TW"/>
              <a:t>2</a:t>
            </a:r>
            <a:r>
              <a:rPr lang="zh-TW" altLang="en-US"/>
              <a:t> ，再與之前量到的 </a:t>
            </a:r>
            <a:r>
              <a:rPr lang="en-US" altLang="zh-TW"/>
              <a:t>D X T </a:t>
            </a:r>
            <a:r>
              <a:rPr lang="zh-TW" altLang="en-US"/>
              <a:t>的大矩陣經過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的運算</a:t>
            </a:r>
            <a:b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52228" name="投影片編號版面配置區 3">
            <a:extLst>
              <a:ext uri="{FF2B5EF4-FFF2-40B4-BE49-F238E27FC236}">
                <a16:creationId xmlns:a16="http://schemas.microsoft.com/office/drawing/2014/main" id="{576AD391-EA03-443E-A926-A55343B3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94E6E69-7CA5-4E52-899B-A005895A3EF0}" type="slidenum">
              <a:rPr lang="zh-TW" altLang="en-US" smtClean="0"/>
              <a:pPr/>
              <a:t>81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A9E07-7FAF-43E3-95EA-17AEDA629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297964-FFF7-4A2D-BDC5-38497EFF1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FAB44-1ED1-413D-A8EF-F58D2D94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DBC9FB-89C9-4785-8AEB-0535B8FC9C67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E7E41A-CCC6-4F78-BBFA-66317738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182E4B-84F9-4EB9-8C24-5D1CC9C9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F3A2A-035C-4690-B0B5-8E4107855FB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165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0D20E2-B07A-41ED-A5AA-55ACBFC2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7EC9F8-F99E-4479-AC30-F1D776538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D05E9B-F148-42F7-BFA4-7FEB8038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6F7A31-527B-4C8F-BC47-CB7C2ED8FB0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55D84F-813F-4F98-A361-7893F663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1AFD7B-83BF-4782-9D5A-BFD2BCE9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77CAB7-01CD-40E5-ABE1-B7B8F3B873B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049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87581B-CD38-4B6F-B917-FCAC4FA4ED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40513" y="1052513"/>
            <a:ext cx="2057400" cy="53292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3D5020E-AAC5-4C15-BD25-14EAA6667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052513"/>
            <a:ext cx="6019800" cy="53292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DC4CC5-E62D-496F-8F8E-9F701562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3E2BA7-7FB0-4E0C-B7C4-ABE73E892BD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03FDBA-3B59-4078-BAAC-56BBD379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4B1322-19E5-4540-9C51-C4977EB0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5F352B-C6E1-4B7A-A64A-CF261A09FE6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269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6849C-DCCC-4D60-9664-58C0DFFA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4564-4F95-40D1-B9B8-EEB1EAE2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6B893E-AAB0-483F-B314-7D295AE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88901B-11B1-4052-A105-A3BB34CA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8802E8-1FD2-418C-9264-0C2EEB53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CFDEA-D3DE-4CDC-B607-4E6002AE93E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382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2AAB1-7EDD-46A3-BDB8-DB003AD5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C9F616-8322-4A84-AFF4-5AA48188E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C03A77-C0CA-4AA7-9F48-373CE813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DB167F-C857-49E7-91DE-9CE081DA19F6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12095-6C88-4265-9CE8-5CF66B90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9C927E-AAD9-4499-9396-9593E1E9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F9E571-84F6-4BE1-AB2D-6979CED9DB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265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C3029-E611-4175-831B-7DDCA83E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5F42BF-5451-45F5-AC22-A81ABB62B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84363"/>
            <a:ext cx="3990975" cy="44973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E9DFBF-575B-4815-931C-974C3D2D0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1688" y="1884363"/>
            <a:ext cx="3992562" cy="44973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7E42E9-A104-48F7-B9FA-7B5F5FAE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D24BA2-F89C-4375-ACC1-2503183772BE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43BDEE-7573-4E84-A0A9-0D220FF3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07B16B-A845-4F4B-95C8-9688AC67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E9EF6-7A07-4D98-AD99-59D1C2DE4F8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861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49656-9819-4949-A44B-76808173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6E72E-7144-4306-88A0-D386E1BE2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212CF2-60C6-4C52-9046-D732F4C9F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74771A-29A2-46EF-A6CE-EEDB886F3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615877-8F99-46CE-8E3E-73EA34535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6665FE2-CE96-46F8-A780-16966733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4D303E-0C17-4F30-8384-9579B1C6A68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E94EC65-D873-48CB-9579-F54BF34E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B48A9F6-A277-46ED-BA20-7C3E2F35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04682-7EFD-42E3-8A9E-D06CC5258A0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485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1D57-09F0-4D78-9A0E-A22BEBC6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0CDA50-AA73-41EA-949F-4B36DE3E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5E3AE3-3CB4-449F-8EF0-206E118D645B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E94700-49C9-4A7F-83DA-C15F1235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E55F7D-8610-4112-A78F-19A349AB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CE5D6-4018-4067-8C62-33DD5DD0B9B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699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3367BE9-A7F2-4C75-8427-A288E602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00F7FC-34BC-4C6F-87DA-DB4AC85A2D2A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65498A-E30A-4D3E-93FA-72CE6CB4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C26FD7-AF98-443B-ABA3-3FD83562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DA1219-026D-4222-9264-4C942C564EF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883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E3FD52-702C-4B08-AA52-E5A24E5B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945406-3506-4182-B6F3-0D8DB35E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474E42-9028-4304-BF05-BB8A8D79E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93CDF-A727-4F81-B029-9842E5D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2EF17D-C144-445C-BFA3-6E146FBE6E3A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C25234-7D7F-465D-B63B-EB68F1BC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D50D52-364B-4F8C-82C0-0D118A3A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72FA63-500D-400E-9AD4-5933D65F5A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262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E0BEC-78EA-4E8C-B9E5-1BF1D89A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1E71550-01D2-45B6-8AC1-A694EB9D7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1CF7C6-9F75-42D1-871C-8F4A0AADC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AA46D8-B215-4DE7-A2B3-EB9C26F1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2CC507-0CF3-42B9-A8AA-5582AA09DB17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A0D4F3-C90D-4441-952E-F129BE2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5975C1-B8D0-4FB3-BB8A-E388201F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B49EBF-D7ED-478A-B423-E583B939F79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35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F1EE9F1-0287-4F6B-90FD-58F399293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052513"/>
            <a:ext cx="8229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4748084-A647-4DA5-B28C-632652244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84363"/>
            <a:ext cx="8135937" cy="449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498DDB0-8910-4DF0-B7C6-5661CB59A18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524625"/>
            <a:ext cx="2133600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E6153030-1187-4835-AE0A-26CFC19F33E9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A2773-7011-4B59-834C-B4ECCADE28B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24625"/>
            <a:ext cx="2895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AA595E-7A67-4190-8167-4B8B258AF3C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24625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1DF6C2B-5EBD-49FB-AA7E-8AFFB911028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kumimoji="1" sz="3800" b="1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.ledger.com/pages/ledger-nano-s-plus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hyperlink" Target="https://store.google.com/us/product/titan_security_key?hl=en-U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ul_Kocher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Paul_Carl_Koche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tic.org/2019/presentation/side_channel_assessment_hardware_wallets/" TargetMode="External"/><Relationship Id="rId3" Type="http://schemas.openxmlformats.org/officeDocument/2006/relationships/image" Target="../media/image30.emf"/><Relationship Id="rId7" Type="http://schemas.openxmlformats.org/officeDocument/2006/relationships/hyperlink" Target="https://jochen-hoenicke.de/trezor-power-analysis/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ackhat.com/docs/us-15/materials/us-15-Yu-Cloning-3G-4G-SIM-Cards-With-A-PC-And-An-Oscilloscope-Lessons-Learned-In-Physical-Security-wp.pdf" TargetMode="External"/><Relationship Id="rId5" Type="http://schemas.openxmlformats.org/officeDocument/2006/relationships/hyperlink" Target="https://www.youtube.com/watch?v=qKCQ1KL9GEc" TargetMode="External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ore.google.com/ca/product/titan_security_key?hl=en-GB" TargetMode="External"/><Relationship Id="rId4" Type="http://schemas.openxmlformats.org/officeDocument/2006/relationships/hyperlink" Target="https://ninjalab.io/a-side-journey-to-titan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ninjalab.io/a-side-journey-to-titan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google.com/ca/product/titan_security_key?hl=en-GB" TargetMode="External"/><Relationship Id="rId2" Type="http://schemas.openxmlformats.org/officeDocument/2006/relationships/hyperlink" Target="https://ninjalab.io/a-side-journey-to-titan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642-04101-3" TargetMode="External"/><Relationship Id="rId7" Type="http://schemas.openxmlformats.org/officeDocument/2006/relationships/image" Target="../media/image46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www.hshl.de/personen/prof-dr-ing-jan-pelzl" TargetMode="External"/><Relationship Id="rId4" Type="http://schemas.openxmlformats.org/officeDocument/2006/relationships/hyperlink" Target="https://www.mpi-sp.org/39026/christof-paa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lzxpkdXP5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0-387-38162-6" TargetMode="External"/><Relationship Id="rId7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hyperlink" Target="http://dpabook.iaik.tugraz.a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liptic_curve_point_multiplication" TargetMode="Externa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en.wikipedia.org/wiki/Advanced_Encryption_Stand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sworkshop.org/ches2016/presentations/CHES16_invited.pdf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www.chesworkshop.org/ches2016/presentations/CHES16_invited.pdf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Kung_Fu_Hustle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DA9B4AA-3A8E-4707-A247-2BED78D3F6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060848"/>
            <a:ext cx="7772400" cy="1470025"/>
          </a:xfrm>
        </p:spPr>
        <p:txBody>
          <a:bodyPr anchor="ctr"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</a:t>
            </a:r>
            <a:b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Side-Channel Analysis</a:t>
            </a:r>
            <a:endParaRPr lang="en-US" altLang="en-US" sz="5000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8DE0904-5A90-4663-B843-561207BB21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552" y="4005064"/>
            <a:ext cx="6732748" cy="821952"/>
          </a:xfrm>
        </p:spPr>
        <p:txBody>
          <a:bodyPr/>
          <a:lstStyle/>
          <a:p>
            <a:r>
              <a:rPr lang="en-US" altLang="zh-TW" sz="3200" dirty="0"/>
              <a:t>Jiun-Peng CHEN  Oct. 13, 2023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6CDB34-3F35-427A-973A-92C682EDB1AB}"/>
              </a:ext>
            </a:extLst>
          </p:cNvPr>
          <p:cNvSpPr/>
          <p:nvPr/>
        </p:nvSpPr>
        <p:spPr>
          <a:xfrm>
            <a:off x="1835696" y="847476"/>
            <a:ext cx="5586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Department of Electrical Engineering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3A515A-AA09-4625-B62D-12C63E75B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88640"/>
            <a:ext cx="1401522" cy="1008112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616BA9-E203-46F7-9D38-1F555EFF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1866-2876-4606-9A23-B9F74F9B8B48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090465-A01B-4A21-977F-0C512803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3A2A-035C-4690-B0B5-8E4107855FB3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CAFB-906E-48EF-98E9-57D5BF56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 Cryptography (1976-)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CC91-9D1A-4BC4-816A-CC83258AE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675687" cy="4497387"/>
          </a:xfrm>
        </p:spPr>
        <p:txBody>
          <a:bodyPr>
            <a:normAutofit lnSpcReduction="10000"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</a:rPr>
              <a:t>Symmetric-key cryptography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" panose="02020603050405020304" pitchFamily="18" charset="0"/>
              </a:rPr>
              <a:t>Uses the same cryptographic keys for both plaintext encryptions and ciphertext decryption.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Times" panose="02020603050405020304" pitchFamily="18" charset="0"/>
              </a:rPr>
              <a:t>DES, AES (Advanced Encryption Standard)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9900"/>
                </a:solidFill>
                <a:latin typeface="Times" panose="02020603050405020304" pitchFamily="18" charset="0"/>
              </a:rPr>
              <a:t>Differential Power Analysis, DPA (1999)</a:t>
            </a:r>
            <a:r>
              <a:rPr lang="zh-TW" altLang="en-US" sz="2000" dirty="0">
                <a:solidFill>
                  <a:srgbClr val="009900"/>
                </a:solidFill>
                <a:latin typeface="Times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9900"/>
                </a:solidFill>
                <a:latin typeface="Times" panose="02020603050405020304" pitchFamily="18" charset="0"/>
              </a:rPr>
              <a:t>2023/10/12 Times Cited:</a:t>
            </a:r>
            <a:r>
              <a:rPr lang="zh-TW" altLang="en-US" sz="2000" dirty="0">
                <a:solidFill>
                  <a:srgbClr val="009900"/>
                </a:solidFill>
                <a:latin typeface="Times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9900"/>
                </a:solidFill>
                <a:latin typeface="Times" panose="02020603050405020304" pitchFamily="18" charset="0"/>
              </a:rPr>
              <a:t>10508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</a:rPr>
              <a:t>Lightweight Cryptography (2023: ASCON)</a:t>
            </a:r>
            <a:endParaRPr lang="en-US" altLang="zh-TW" sz="2000" dirty="0">
              <a:solidFill>
                <a:srgbClr val="009900"/>
              </a:solidFill>
              <a:latin typeface="Times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</a:rPr>
              <a:t>Public-key cryptography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" panose="02020603050405020304" pitchFamily="18" charset="0"/>
              </a:rPr>
              <a:t>Uses key pairs: public keys and private keys.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Times" panose="02020603050405020304" pitchFamily="18" charset="0"/>
              </a:rPr>
              <a:t>RSA, ECC (Elliptic Curve Cryptography)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9900"/>
                </a:solidFill>
                <a:latin typeface="Times" panose="02020603050405020304" pitchFamily="18" charset="0"/>
              </a:rPr>
              <a:t>Simple Power Analysis, SPA (1996) 2023/10/12 Times Cited:</a:t>
            </a:r>
            <a:r>
              <a:rPr lang="zh-TW" altLang="en-US" sz="2000" dirty="0">
                <a:solidFill>
                  <a:srgbClr val="009900"/>
                </a:solidFill>
                <a:latin typeface="Times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9900"/>
                </a:solidFill>
                <a:latin typeface="Times" panose="02020603050405020304" pitchFamily="18" charset="0"/>
              </a:rPr>
              <a:t>6716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Post-Quantum Cryptography </a:t>
            </a:r>
            <a:b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</a:br>
            <a: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(2022: </a:t>
            </a:r>
            <a:r>
              <a:rPr lang="en-US" altLang="zh-TW" sz="24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Kyber</a:t>
            </a:r>
            <a: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altLang="zh-TW" sz="24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Dilithium</a:t>
            </a:r>
            <a: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,</a:t>
            </a:r>
            <a:r>
              <a:rPr lang="zh-TW" altLang="en-US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and SPHINCS</a:t>
            </a:r>
            <a:r>
              <a:rPr lang="en-US" altLang="zh-TW" sz="2400" b="1" baseline="30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+</a:t>
            </a:r>
            <a: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)</a:t>
            </a:r>
            <a:endParaRPr lang="en-US" altLang="zh-TW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6360-8820-48BA-969D-A79D7230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Attacks on Cryptographic Devices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68B5AD-7F26-4267-B282-6E114DE2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43359E-2BA5-4B91-AE80-6FAE8E18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F76291-2327-49D6-89D1-8F8DE5F4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6" name="圓角矩形 6">
            <a:extLst>
              <a:ext uri="{FF2B5EF4-FFF2-40B4-BE49-F238E27FC236}">
                <a16:creationId xmlns:a16="http://schemas.microsoft.com/office/drawing/2014/main" id="{DD467F2F-E84B-4E2C-8442-9351795F4A6E}"/>
              </a:ext>
            </a:extLst>
          </p:cNvPr>
          <p:cNvSpPr/>
          <p:nvPr/>
        </p:nvSpPr>
        <p:spPr>
          <a:xfrm>
            <a:off x="6164688" y="2996952"/>
            <a:ext cx="1683738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7" name="圓角矩形 4">
            <a:extLst>
              <a:ext uri="{FF2B5EF4-FFF2-40B4-BE49-F238E27FC236}">
                <a16:creationId xmlns:a16="http://schemas.microsoft.com/office/drawing/2014/main" id="{035AA67E-C96D-4F3D-9B78-7A54B6A6522F}"/>
              </a:ext>
            </a:extLst>
          </p:cNvPr>
          <p:cNvSpPr/>
          <p:nvPr/>
        </p:nvSpPr>
        <p:spPr>
          <a:xfrm>
            <a:off x="6156176" y="4009146"/>
            <a:ext cx="1700762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Semi-invasive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8" name="圓角矩形 5">
            <a:extLst>
              <a:ext uri="{FF2B5EF4-FFF2-40B4-BE49-F238E27FC236}">
                <a16:creationId xmlns:a16="http://schemas.microsoft.com/office/drawing/2014/main" id="{E5E7C59C-64A9-4CF2-B4A2-AC8686369158}"/>
              </a:ext>
            </a:extLst>
          </p:cNvPr>
          <p:cNvSpPr/>
          <p:nvPr/>
        </p:nvSpPr>
        <p:spPr>
          <a:xfrm>
            <a:off x="6156176" y="4947745"/>
            <a:ext cx="1700762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Non-invasive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9" name="圓角矩形 6">
            <a:extLst>
              <a:ext uri="{FF2B5EF4-FFF2-40B4-BE49-F238E27FC236}">
                <a16:creationId xmlns:a16="http://schemas.microsoft.com/office/drawing/2014/main" id="{CC2153C5-40B5-4CF0-BDB5-7EF3245BF3EE}"/>
              </a:ext>
            </a:extLst>
          </p:cNvPr>
          <p:cNvSpPr/>
          <p:nvPr/>
        </p:nvSpPr>
        <p:spPr>
          <a:xfrm>
            <a:off x="1535113" y="3847025"/>
            <a:ext cx="1870976" cy="80367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Active</a:t>
            </a:r>
          </a:p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(Fault Injection)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10" name="圓角矩形 6">
            <a:extLst>
              <a:ext uri="{FF2B5EF4-FFF2-40B4-BE49-F238E27FC236}">
                <a16:creationId xmlns:a16="http://schemas.microsoft.com/office/drawing/2014/main" id="{BEBAE9CC-5EC7-4838-A3D7-DF7623D74AEC}"/>
              </a:ext>
            </a:extLst>
          </p:cNvPr>
          <p:cNvSpPr/>
          <p:nvPr/>
        </p:nvSpPr>
        <p:spPr>
          <a:xfrm>
            <a:off x="1544962" y="4950397"/>
            <a:ext cx="1874910" cy="80367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Passive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CEA85A14-EA94-494C-99AC-0F7109706873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406089" y="3398788"/>
            <a:ext cx="2758599" cy="85007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E5CDCE69-FDB1-4B60-8469-665CD8B7CF0D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3419872" y="4410982"/>
            <a:ext cx="2736304" cy="94125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4ED97ED3-B043-42B5-8A8B-FDBC29DD1C1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3419872" y="5349581"/>
            <a:ext cx="2736304" cy="26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E1254EE8-E72D-40A3-A5CB-7F4A4C1BE3B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406089" y="4248861"/>
            <a:ext cx="2750087" cy="110072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1">
            <a:extLst>
              <a:ext uri="{FF2B5EF4-FFF2-40B4-BE49-F238E27FC236}">
                <a16:creationId xmlns:a16="http://schemas.microsoft.com/office/drawing/2014/main" id="{4F522F6F-170D-4455-BD78-892663CFAFF7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3419872" y="3398788"/>
            <a:ext cx="2744816" cy="19534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4">
            <a:extLst>
              <a:ext uri="{FF2B5EF4-FFF2-40B4-BE49-F238E27FC236}">
                <a16:creationId xmlns:a16="http://schemas.microsoft.com/office/drawing/2014/main" id="{4CEB3456-E8EC-40C8-B908-9A0188D5C5C4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406089" y="4248861"/>
            <a:ext cx="2750087" cy="16212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6">
            <a:extLst>
              <a:ext uri="{FF2B5EF4-FFF2-40B4-BE49-F238E27FC236}">
                <a16:creationId xmlns:a16="http://schemas.microsoft.com/office/drawing/2014/main" id="{0A704AD5-B0BF-4B46-BC8C-537DD1E0CA3B}"/>
              </a:ext>
            </a:extLst>
          </p:cNvPr>
          <p:cNvSpPr/>
          <p:nvPr/>
        </p:nvSpPr>
        <p:spPr>
          <a:xfrm>
            <a:off x="2712377" y="2687649"/>
            <a:ext cx="1870976" cy="57220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accent4">
                    <a:lumMod val="85000"/>
                    <a:lumOff val="15000"/>
                  </a:schemeClr>
                </a:solidFill>
              </a:rPr>
              <a:t>Cache Attack</a:t>
            </a:r>
            <a:endParaRPr lang="zh-TW" altLang="en-US" sz="2000" dirty="0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C300A83-C56A-4F93-80EB-336E907B25B0}"/>
              </a:ext>
            </a:extLst>
          </p:cNvPr>
          <p:cNvSpPr/>
          <p:nvPr/>
        </p:nvSpPr>
        <p:spPr>
          <a:xfrm>
            <a:off x="468313" y="5837077"/>
            <a:ext cx="3673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Tamper the context or not</a:t>
            </a:r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6F37C6-54E7-423C-BFC3-6844769457F3}"/>
              </a:ext>
            </a:extLst>
          </p:cNvPr>
          <p:cNvSpPr/>
          <p:nvPr/>
        </p:nvSpPr>
        <p:spPr>
          <a:xfrm>
            <a:off x="4497156" y="5835751"/>
            <a:ext cx="4089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The Degree of de-packaging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729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FEA41-82B0-4B40-B71A-8A8BEA6E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Invasive</a:t>
            </a:r>
            <a:r>
              <a:rPr lang="zh-TW" altLang="en-US" dirty="0"/>
              <a:t> </a:t>
            </a:r>
            <a:r>
              <a:rPr lang="en-GB" altLang="zh-TW" dirty="0"/>
              <a:t>and </a:t>
            </a:r>
            <a:r>
              <a:rPr lang="en-US" altLang="zh-TW" dirty="0"/>
              <a:t>Semi-invasive 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B17D3A-C8A5-4AA1-8C8B-3FB91A76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128D37-1158-40F9-A1F0-5F95DEFD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85A94-8935-4BB7-83CE-80AAAA88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12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5699ED-A8E9-44FB-9F9A-F0B3898F3F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2275"/>
            <a:ext cx="6991057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34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6360-8820-48BA-969D-A79D7230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Attacks on Cryptographic Devices</a:t>
            </a:r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43359E-2BA5-4B91-AE80-6FAE8E18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F76291-2327-49D6-89D1-8F8DE5F4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6" name="圓角矩形 6">
            <a:extLst>
              <a:ext uri="{FF2B5EF4-FFF2-40B4-BE49-F238E27FC236}">
                <a16:creationId xmlns:a16="http://schemas.microsoft.com/office/drawing/2014/main" id="{DD467F2F-E84B-4E2C-8442-9351795F4A6E}"/>
              </a:ext>
            </a:extLst>
          </p:cNvPr>
          <p:cNvSpPr/>
          <p:nvPr/>
        </p:nvSpPr>
        <p:spPr>
          <a:xfrm>
            <a:off x="6164688" y="2996952"/>
            <a:ext cx="1683738" cy="80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  <a:latin typeface="Times" panose="02020603050405020304" pitchFamily="18" charset="0"/>
              </a:rPr>
              <a:t>Invasive </a:t>
            </a:r>
            <a:endParaRPr lang="zh-TW" altLang="en-US" sz="2000" dirty="0">
              <a:solidFill>
                <a:schemeClr val="tx1"/>
              </a:solidFill>
              <a:latin typeface="Times" panose="02020603050405020304" pitchFamily="18" charset="0"/>
            </a:endParaRPr>
          </a:p>
        </p:txBody>
      </p:sp>
      <p:sp>
        <p:nvSpPr>
          <p:cNvPr id="7" name="圓角矩形 4">
            <a:extLst>
              <a:ext uri="{FF2B5EF4-FFF2-40B4-BE49-F238E27FC236}">
                <a16:creationId xmlns:a16="http://schemas.microsoft.com/office/drawing/2014/main" id="{035AA67E-C96D-4F3D-9B78-7A54B6A6522F}"/>
              </a:ext>
            </a:extLst>
          </p:cNvPr>
          <p:cNvSpPr/>
          <p:nvPr/>
        </p:nvSpPr>
        <p:spPr>
          <a:xfrm>
            <a:off x="6156176" y="4009146"/>
            <a:ext cx="1700762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Semi-invasive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8" name="圓角矩形 5">
            <a:extLst>
              <a:ext uri="{FF2B5EF4-FFF2-40B4-BE49-F238E27FC236}">
                <a16:creationId xmlns:a16="http://schemas.microsoft.com/office/drawing/2014/main" id="{E5E7C59C-64A9-4CF2-B4A2-AC8686369158}"/>
              </a:ext>
            </a:extLst>
          </p:cNvPr>
          <p:cNvSpPr/>
          <p:nvPr/>
        </p:nvSpPr>
        <p:spPr>
          <a:xfrm>
            <a:off x="6156176" y="4947745"/>
            <a:ext cx="1700762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Non-invasive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9" name="圓角矩形 6">
            <a:extLst>
              <a:ext uri="{FF2B5EF4-FFF2-40B4-BE49-F238E27FC236}">
                <a16:creationId xmlns:a16="http://schemas.microsoft.com/office/drawing/2014/main" id="{CC2153C5-40B5-4CF0-BDB5-7EF3245BF3EE}"/>
              </a:ext>
            </a:extLst>
          </p:cNvPr>
          <p:cNvSpPr/>
          <p:nvPr/>
        </p:nvSpPr>
        <p:spPr>
          <a:xfrm>
            <a:off x="1535113" y="3847025"/>
            <a:ext cx="1870976" cy="80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  <a:latin typeface="Times" panose="02020603050405020304" pitchFamily="18" charset="0"/>
              </a:rPr>
              <a:t>Active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  <a:latin typeface="Times" panose="02020603050405020304" pitchFamily="18" charset="0"/>
              </a:rPr>
              <a:t>(Fault Injection)</a:t>
            </a:r>
            <a:endParaRPr lang="zh-TW" altLang="en-US" sz="2000" dirty="0">
              <a:solidFill>
                <a:schemeClr val="tx1"/>
              </a:solidFill>
              <a:latin typeface="Times" panose="02020603050405020304" pitchFamily="18" charset="0"/>
            </a:endParaRPr>
          </a:p>
        </p:txBody>
      </p:sp>
      <p:sp>
        <p:nvSpPr>
          <p:cNvPr id="10" name="圓角矩形 6">
            <a:extLst>
              <a:ext uri="{FF2B5EF4-FFF2-40B4-BE49-F238E27FC236}">
                <a16:creationId xmlns:a16="http://schemas.microsoft.com/office/drawing/2014/main" id="{BEBAE9CC-5EC7-4838-A3D7-DF7623D74AEC}"/>
              </a:ext>
            </a:extLst>
          </p:cNvPr>
          <p:cNvSpPr/>
          <p:nvPr/>
        </p:nvSpPr>
        <p:spPr>
          <a:xfrm>
            <a:off x="1544962" y="4950397"/>
            <a:ext cx="1874910" cy="80367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Passive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CEA85A14-EA94-494C-99AC-0F7109706873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406089" y="3398788"/>
            <a:ext cx="2758599" cy="85007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E5CDCE69-FDB1-4B60-8469-665CD8B7CF0D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3419872" y="4410982"/>
            <a:ext cx="2736304" cy="94125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4ED97ED3-B043-42B5-8A8B-FDBC29DD1C1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3419872" y="5349581"/>
            <a:ext cx="2736304" cy="26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E1254EE8-E72D-40A3-A5CB-7F4A4C1BE3B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406089" y="4248861"/>
            <a:ext cx="2750087" cy="110072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1">
            <a:extLst>
              <a:ext uri="{FF2B5EF4-FFF2-40B4-BE49-F238E27FC236}">
                <a16:creationId xmlns:a16="http://schemas.microsoft.com/office/drawing/2014/main" id="{4F522F6F-170D-4455-BD78-892663CFAFF7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3419872" y="3398788"/>
            <a:ext cx="2744816" cy="19534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4">
            <a:extLst>
              <a:ext uri="{FF2B5EF4-FFF2-40B4-BE49-F238E27FC236}">
                <a16:creationId xmlns:a16="http://schemas.microsoft.com/office/drawing/2014/main" id="{4CEB3456-E8EC-40C8-B908-9A0188D5C5C4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406089" y="4248861"/>
            <a:ext cx="2750087" cy="16212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DC300A83-C56A-4F93-80EB-336E907B25B0}"/>
              </a:ext>
            </a:extLst>
          </p:cNvPr>
          <p:cNvSpPr/>
          <p:nvPr/>
        </p:nvSpPr>
        <p:spPr>
          <a:xfrm>
            <a:off x="468313" y="5837077"/>
            <a:ext cx="3673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Tamper the context or not</a:t>
            </a:r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6F37C6-54E7-423C-BFC3-6844769457F3}"/>
              </a:ext>
            </a:extLst>
          </p:cNvPr>
          <p:cNvSpPr/>
          <p:nvPr/>
        </p:nvSpPr>
        <p:spPr>
          <a:xfrm>
            <a:off x="4497156" y="5835751"/>
            <a:ext cx="4089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The Degree of de-packaging</a:t>
            </a:r>
            <a:endParaRPr lang="zh-TW" altLang="en-US" sz="2400" dirty="0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E05032AA-B3EF-4F0A-9399-DD91A2CF2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1359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Side-Channel Analysis:</a:t>
            </a:r>
            <a:endParaRPr lang="zh-TW" alt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圓角矩形 6">
            <a:extLst>
              <a:ext uri="{FF2B5EF4-FFF2-40B4-BE49-F238E27FC236}">
                <a16:creationId xmlns:a16="http://schemas.microsoft.com/office/drawing/2014/main" id="{4859A301-553C-4F13-AEDB-ED16117E0ECA}"/>
              </a:ext>
            </a:extLst>
          </p:cNvPr>
          <p:cNvSpPr/>
          <p:nvPr/>
        </p:nvSpPr>
        <p:spPr>
          <a:xfrm>
            <a:off x="2712377" y="2687649"/>
            <a:ext cx="1870976" cy="57220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accent4">
                    <a:lumMod val="85000"/>
                    <a:lumOff val="15000"/>
                  </a:schemeClr>
                </a:solidFill>
              </a:rPr>
              <a:t>Cache Attack</a:t>
            </a:r>
            <a:endParaRPr lang="zh-TW" altLang="en-US" sz="2000" dirty="0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5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Power Analysis Attacks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00FF"/>
                </a:solidFill>
              </a:rPr>
              <a:t>Power Consumption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Data-Dependency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Operation-Dependency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8000"/>
                </a:solidFill>
              </a:rPr>
              <a:t>Simple Power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b="1" dirty="0"/>
              <a:t> </a:t>
            </a:r>
            <a:r>
              <a:rPr lang="en-US" altLang="zh-TW" dirty="0"/>
              <a:t>Just a few power trace</a:t>
            </a:r>
            <a:endParaRPr lang="en-US" altLang="zh-TW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8000"/>
                </a:solidFill>
              </a:rPr>
              <a:t>Differential Power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b="1" dirty="0"/>
              <a:t> </a:t>
            </a:r>
            <a:r>
              <a:rPr lang="en-US" altLang="zh-TW" dirty="0"/>
              <a:t>More power traces</a:t>
            </a:r>
            <a:endParaRPr lang="en-US" altLang="zh-TW" b="1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268ED0-D256-4622-AC20-B0EE98E4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ACEA-5587-4B31-8336-34291E4513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B44DBB-EF6B-49FB-8CB0-DA6B9570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9619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32E09-A6A8-4C5D-8DB4-991A0FC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Countermeasures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819C3-9C39-4125-9D03-4064B6E8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000" b="1" dirty="0"/>
              <a:t> </a:t>
            </a:r>
            <a:r>
              <a:rPr lang="en-US" altLang="zh-TW" sz="2400" b="1" dirty="0"/>
              <a:t>Goal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000" dirty="0"/>
              <a:t> Remove the dependency of intermediate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1600" b="1" dirty="0"/>
              <a:t> </a:t>
            </a:r>
            <a:r>
              <a:rPr lang="en-US" altLang="zh-TW" sz="2000" b="1" dirty="0"/>
              <a:t>Hiding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1600" b="1" dirty="0"/>
              <a:t> </a:t>
            </a:r>
            <a:r>
              <a:rPr lang="en-US" altLang="zh-TW" sz="1600" dirty="0"/>
              <a:t>Remove data-dependency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1600" b="1" dirty="0"/>
              <a:t> </a:t>
            </a:r>
            <a:r>
              <a:rPr lang="en-US" altLang="zh-TW" sz="1600" dirty="0"/>
              <a:t>Cannot be removed completely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1600" b="1" dirty="0"/>
              <a:t> </a:t>
            </a:r>
            <a:r>
              <a:rPr lang="en-US" altLang="zh-TW" sz="2000" b="1" dirty="0"/>
              <a:t>Masking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1600" b="1" dirty="0"/>
              <a:t> </a:t>
            </a:r>
            <a:r>
              <a:rPr lang="en-US" altLang="zh-TW" sz="1600" dirty="0"/>
              <a:t>Randomize intermediate values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1600" b="1" dirty="0"/>
              <a:t> </a:t>
            </a:r>
            <a:r>
              <a:rPr lang="en-US" altLang="zh-TW" sz="1600" dirty="0"/>
              <a:t>Can still be data-dependent</a:t>
            </a:r>
            <a:endParaRPr lang="en-US" altLang="zh-TW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b="1" dirty="0"/>
              <a:t> </a:t>
            </a:r>
            <a:r>
              <a:rPr lang="en-US" altLang="zh-TW" sz="2400" b="1" dirty="0"/>
              <a:t>Session Keys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000" dirty="0"/>
              <a:t> Key should be updated as frequently as possible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DF629D-4A7C-436D-94C0-2B5DFC06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F3DE-DFC0-43D4-A8A3-44707648F904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37B43C-A4D7-480C-B41D-7827D35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202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2. Cryptographic Devices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1884363"/>
            <a:ext cx="8135937" cy="44973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 Cryptographic Devices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Implement algorithms and store keys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Smart card, USB token, RFID tag,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 Security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Should not rely on the secrecy of the implementation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8EA991-1414-4A20-8366-72FEF7B2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6D5A-375E-4298-B733-E7DB904D12A8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FD7A3-7566-4022-994C-156D14C0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16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442A7E-A1EF-4136-9E54-DB9537C5B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34" y="4473066"/>
            <a:ext cx="3659188" cy="19086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E0B446-ED0E-48EE-98D4-1690104DD584}"/>
              </a:ext>
            </a:extLst>
          </p:cNvPr>
          <p:cNvSpPr/>
          <p:nvPr/>
        </p:nvSpPr>
        <p:spPr>
          <a:xfrm>
            <a:off x="0" y="5991522"/>
            <a:ext cx="5364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https://shop.ledger.com/pages/ledger-nano-s-plus</a:t>
            </a:r>
            <a:endParaRPr lang="en-GB" sz="1200" dirty="0"/>
          </a:p>
          <a:p>
            <a:r>
              <a:rPr lang="en-GB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https://store.google.com/us/product/titan_security_key?hl=en-US</a:t>
            </a:r>
            <a:endParaRPr lang="en-GB" sz="12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C22E76E-8A24-40C6-8C2C-2C152F214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5" y="4917615"/>
            <a:ext cx="3593976" cy="10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Components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</a:t>
            </a:r>
            <a:r>
              <a:rPr lang="en-US" altLang="zh-TW" dirty="0"/>
              <a:t>Dedicated Cryptographic 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General-Purpose 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Cryptographic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Interface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19B300-C3D2-4E06-9AF6-75FB6939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323CC-323E-4E99-A372-35223828B56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57B74C-512E-452D-A51B-EFF2611D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269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746E9-FE5E-4B96-AFFB-05E5301E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Design and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3149A4-4602-49BF-BE5A-DA96CADAD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b="1" dirty="0"/>
                  <a:t> Digital Circuits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sz="2400" b="1" dirty="0"/>
                  <a:t> </a:t>
                </a:r>
                <a:r>
                  <a:rPr lang="en-US" altLang="zh-TW" sz="2400" dirty="0"/>
                  <a:t>ASIC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(Application-Specific Integrated Circuit)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TW" dirty="0"/>
                  <a:t> Logic cells are customized for high-performance, </a:t>
                </a:r>
                <a:br>
                  <a:rPr lang="en-US" altLang="zh-TW" dirty="0"/>
                </a:br>
                <a:r>
                  <a:rPr lang="en-US" altLang="zh-TW" dirty="0"/>
                  <a:t> small area, etc.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 FPGA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(Field Programmable Gate Array)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TW" dirty="0"/>
                  <a:t> Use logic cells in the FPGA board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	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𝑙𝑎𝑟𝑔𝑒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𝑝𝑎𝑟𝑡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𝑑𝑒𝑠𝑖𝑔𝑛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𝑓𝑙𝑜𝑤</m:t>
                    </m:r>
                    <m:r>
                      <a:rPr lang="en-GB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altLang="zh-TW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𝑑𝑜𝑛𝑒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𝑎𝑢𝑡𝑜𝑚𝑎𝑡𝑖𝑐𝑎𝑙𝑙𝑦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𝐸𝐷𝐴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𝑡𝑜𝑜𝑙𝑠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3149A4-4602-49BF-BE5A-DA96CADAD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49" t="-1355" r="-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A3CEBE-D8AB-4266-9DF8-9B9304A7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E204-0B59-4474-A609-FA2F1927AC22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179AB7-5E85-4987-92FB-CEC38A8B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755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57D6F-F35F-4FAE-A9D6-AC509657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Custom Design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AE1FD9-A8B3-4044-8135-330E7EE56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Design Steps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Specification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Behavioral 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Structural 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</a:rPr>
              <a:t> Physical Design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2100" dirty="0">
                <a:solidFill>
                  <a:srgbClr val="0000FF"/>
                </a:solidFill>
              </a:rPr>
              <a:t>ASIC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2100" dirty="0">
                <a:solidFill>
                  <a:srgbClr val="0000FF"/>
                </a:solidFill>
              </a:rPr>
              <a:t>FPGA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F033B1-F3F5-4F5B-934E-A2FA8AB30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56F0-F291-42C7-998A-9ACE97DAF5AA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368042-D6C3-4983-8E9D-BFD133DE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19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24B54E-C8E8-4630-9695-296C455B4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3" t="24428" r="33207" b="9903"/>
          <a:stretch/>
        </p:blipFill>
        <p:spPr>
          <a:xfrm>
            <a:off x="3966703" y="2020218"/>
            <a:ext cx="517299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67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9974B-123D-4803-BA9F-FC6322374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D2001049-DC3E-42C4-9049-0BE468D4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01" y="1708249"/>
            <a:ext cx="5508104" cy="511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1">
            <a:extLst>
              <a:ext uri="{FF2B5EF4-FFF2-40B4-BE49-F238E27FC236}">
                <a16:creationId xmlns:a16="http://schemas.microsoft.com/office/drawing/2014/main" id="{C26726A6-53CB-4B56-8B9B-F89E8B95F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4797152"/>
            <a:ext cx="49750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 source of information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A99F5-24DC-4FA8-A132-19A6C8D4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Side-Channel Analysis (Attack)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9486476-D50F-4E4A-99FB-4E9AF8DA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D489-0856-474D-9B60-3DD0893C1837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E5A14-AF59-45D5-9E04-21C38B72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723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Logic Cells</a:t>
            </a:r>
            <a:endParaRPr lang="zh-TW" altLang="en-US" sz="2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400" b="1" dirty="0"/>
              <a:t>Type: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b="1" dirty="0"/>
              <a:t> </a:t>
            </a:r>
            <a:r>
              <a:rPr lang="en-US" altLang="zh-TW" sz="2400" dirty="0"/>
              <a:t>Combinational Cells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dirty="0"/>
              <a:t> Sequential Cells</a:t>
            </a:r>
          </a:p>
          <a:p>
            <a:r>
              <a:rPr lang="en-US" altLang="zh-TW" sz="2400" dirty="0"/>
              <a:t>Complementary CMOS Logic Style</a:t>
            </a:r>
          </a:p>
          <a:p>
            <a:r>
              <a:rPr lang="en-US" altLang="zh-TW" sz="2400" dirty="0"/>
              <a:t>A Logic cell consists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a Pull-up Network (PUN)  	</a:t>
            </a:r>
            <a:br>
              <a:rPr lang="en-US" altLang="zh-TW" sz="2400" dirty="0"/>
            </a:br>
            <a:r>
              <a:rPr lang="en-US" altLang="zh-TW" sz="2400" dirty="0"/>
              <a:t>   (composed of PMOSs)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a Pull-down Network (PDN) 	</a:t>
            </a:r>
            <a:br>
              <a:rPr lang="en-US" altLang="zh-TW" sz="2400" dirty="0"/>
            </a:br>
            <a:r>
              <a:rPr lang="en-US" altLang="zh-TW" sz="2400" dirty="0"/>
              <a:t>   (composed of NMOSs)</a:t>
            </a:r>
          </a:p>
          <a:p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76" r="9724"/>
          <a:stretch/>
        </p:blipFill>
        <p:spPr>
          <a:xfrm>
            <a:off x="6458793" y="2285865"/>
            <a:ext cx="2685207" cy="37826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4008" y="2261651"/>
            <a:ext cx="2787942" cy="376654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276463" y="1561197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2-input CMOS 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>
                <a:solidFill>
                  <a:srgbClr val="0000FF"/>
                </a:solidFill>
              </a:rPr>
              <a:t>NOR Gate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56492" y="1574967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2-input CMOS 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>
                <a:solidFill>
                  <a:srgbClr val="0000FF"/>
                </a:solidFill>
              </a:rPr>
              <a:t>NAND Gate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50" y="6435873"/>
            <a:ext cx="5500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900" dirty="0"/>
              <a:t>A. S. Sedra, K. C. Smith, T. C. Carusone, V. Gaudet, </a:t>
            </a:r>
            <a:r>
              <a:rPr lang="zh-TW" altLang="en-US" sz="900" i="1" dirty="0"/>
              <a:t>Microelectronic Circuits, </a:t>
            </a:r>
            <a:r>
              <a:rPr lang="en-US" altLang="zh-TW" sz="900" dirty="0"/>
              <a:t>7th </a:t>
            </a:r>
            <a:r>
              <a:rPr lang="zh-TW" altLang="en-US" sz="900" dirty="0"/>
              <a:t>ed. Oxford University </a:t>
            </a:r>
            <a:r>
              <a:rPr lang="en-US" altLang="zh-TW" sz="900" dirty="0"/>
              <a:t>Press</a:t>
            </a:r>
            <a:r>
              <a:rPr lang="zh-TW" altLang="en-US" sz="9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48946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8178" y="2245398"/>
            <a:ext cx="3215822" cy="33457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Power Consumption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FF"/>
                </a:solidFill>
              </a:rPr>
              <a:t>Static power consumption: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100" dirty="0"/>
              <a:t> PUN/PDN does not conduct simultaneously.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100" dirty="0"/>
              <a:t> Leakage current (quite small)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ea typeface="Arial Unicode MS" panose="020B0604020202020204" pitchFamily="34" charset="-120"/>
                <a:cs typeface="Arial Unicode MS" panose="020B0604020202020204" pitchFamily="34" charset="-120"/>
              </a:rPr>
              <a:t>Dynamic power consumption: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100" dirty="0">
                <a:ea typeface="Arial Unicode MS" panose="020B0604020202020204" pitchFamily="34" charset="-120"/>
              </a:rPr>
              <a:t> Lumped-C model: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1800" dirty="0">
                <a:ea typeface="Arial Unicode MS" panose="020B0604020202020204" pitchFamily="34" charset="-120"/>
              </a:rPr>
              <a:t> Intrinsic &amp; extrinsic capacitance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1800" dirty="0">
                <a:ea typeface="Arial Unicode MS" panose="020B0604020202020204" pitchFamily="34" charset="-120"/>
              </a:rPr>
              <a:t> Lumped together in to a single capacitance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ea typeface="Arial Unicode MS" panose="020B0604020202020204" pitchFamily="34" charset="-120"/>
              </a:rPr>
              <a:t>Dynamic Power </a:t>
            </a:r>
            <a:r>
              <a:rPr lang="en-US" altLang="zh-TW" sz="2400" dirty="0">
                <a:ea typeface="Arial Unicode MS" panose="020B0604020202020204" pitchFamily="34" charset="-120"/>
              </a:rPr>
              <a:t>&gt;&gt;</a:t>
            </a:r>
            <a:r>
              <a:rPr lang="en-US" altLang="zh-TW" sz="2400" dirty="0">
                <a:solidFill>
                  <a:srgbClr val="FF0000"/>
                </a:solidFill>
                <a:ea typeface="Arial Unicode MS" panose="020B0604020202020204" pitchFamily="34" charset="-120"/>
              </a:rPr>
              <a:t> </a:t>
            </a:r>
            <a:r>
              <a:rPr lang="en-US" altLang="zh-TW" sz="2400" dirty="0">
                <a:solidFill>
                  <a:srgbClr val="1232FD"/>
                </a:solidFill>
                <a:ea typeface="Arial Unicode MS" panose="020B0604020202020204" pitchFamily="34" charset="-120"/>
              </a:rPr>
              <a:t>Static Power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100" dirty="0">
                <a:solidFill>
                  <a:srgbClr val="FF0000"/>
                </a:solidFill>
                <a:ea typeface="Arial Unicode MS" panose="020B0604020202020204" pitchFamily="34" charset="-120"/>
              </a:rPr>
              <a:t> Data dependency</a:t>
            </a:r>
            <a:endParaRPr lang="zh-TW" altLang="en-US" sz="2100" dirty="0"/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00CE7688-4C4B-49B0-A82B-0EAE1BB93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115" y="420344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CE28F7C9-C662-4232-95B8-1C2973173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804" y="420572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CA7C9201-786F-4E8D-A9FD-E6E62915D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8015" y="4203445"/>
            <a:ext cx="588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-&gt; 1</a:t>
            </a:r>
          </a:p>
        </p:txBody>
      </p:sp>
      <p:cxnSp>
        <p:nvCxnSpPr>
          <p:cNvPr id="9" name="直線單箭頭接點 9">
            <a:extLst>
              <a:ext uri="{FF2B5EF4-FFF2-40B4-BE49-F238E27FC236}">
                <a16:creationId xmlns:a16="http://schemas.microsoft.com/office/drawing/2014/main" id="{AB255DA6-FAAF-46B0-B517-50DA8403DEBE}"/>
              </a:ext>
            </a:extLst>
          </p:cNvPr>
          <p:cNvCxnSpPr/>
          <p:nvPr/>
        </p:nvCxnSpPr>
        <p:spPr>
          <a:xfrm>
            <a:off x="7564216" y="4209850"/>
            <a:ext cx="1190" cy="88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10">
            <a:extLst>
              <a:ext uri="{FF2B5EF4-FFF2-40B4-BE49-F238E27FC236}">
                <a16:creationId xmlns:a16="http://schemas.microsoft.com/office/drawing/2014/main" id="{004DF800-7DA2-453B-94DE-6465CAFD6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619" y="5026535"/>
            <a:ext cx="2185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solidFill>
                  <a:srgbClr val="FF0000"/>
                </a:solidFill>
              </a:rPr>
              <a:t>Discharging current</a:t>
            </a:r>
          </a:p>
        </p:txBody>
      </p:sp>
      <p:sp>
        <p:nvSpPr>
          <p:cNvPr id="11" name="文字方塊 11">
            <a:extLst>
              <a:ext uri="{FF2B5EF4-FFF2-40B4-BE49-F238E27FC236}">
                <a16:creationId xmlns:a16="http://schemas.microsoft.com/office/drawing/2014/main" id="{D6DAE930-4ECE-42D8-9D23-E7E80C8AA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228" y="4204529"/>
            <a:ext cx="588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>
                <a:solidFill>
                  <a:srgbClr val="FF0000"/>
                </a:solidFill>
              </a:rPr>
              <a:t>-&gt; 0</a:t>
            </a:r>
          </a:p>
        </p:txBody>
      </p:sp>
      <p:sp>
        <p:nvSpPr>
          <p:cNvPr id="12" name="文字方塊 12">
            <a:extLst>
              <a:ext uri="{FF2B5EF4-FFF2-40B4-BE49-F238E27FC236}">
                <a16:creationId xmlns:a16="http://schemas.microsoft.com/office/drawing/2014/main" id="{CA95C853-8DF7-425E-9465-AB3202025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6166" y="4211780"/>
            <a:ext cx="588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-&gt; </a:t>
            </a:r>
            <a:r>
              <a:rPr lang="en-US" altLang="zh-TW" b="1" dirty="0">
                <a:solidFill>
                  <a:srgbClr val="0000FF"/>
                </a:solidFill>
              </a:rPr>
              <a:t>0</a:t>
            </a:r>
          </a:p>
        </p:txBody>
      </p:sp>
      <p:cxnSp>
        <p:nvCxnSpPr>
          <p:cNvPr id="13" name="直線單箭頭接點 13">
            <a:extLst>
              <a:ext uri="{FF2B5EF4-FFF2-40B4-BE49-F238E27FC236}">
                <a16:creationId xmlns:a16="http://schemas.microsoft.com/office/drawing/2014/main" id="{B0D2A8F5-36C1-4628-9AB4-74E1829019D1}"/>
              </a:ext>
            </a:extLst>
          </p:cNvPr>
          <p:cNvCxnSpPr/>
          <p:nvPr/>
        </p:nvCxnSpPr>
        <p:spPr>
          <a:xfrm>
            <a:off x="7558549" y="3152746"/>
            <a:ext cx="5954" cy="80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4">
            <a:extLst>
              <a:ext uri="{FF2B5EF4-FFF2-40B4-BE49-F238E27FC236}">
                <a16:creationId xmlns:a16="http://schemas.microsoft.com/office/drawing/2014/main" id="{579608FA-BA18-4D2B-A7AB-F2898AF66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8597" y="2709216"/>
            <a:ext cx="1954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solidFill>
                  <a:srgbClr val="FF0000"/>
                </a:solidFill>
              </a:rPr>
              <a:t>Charging Current</a:t>
            </a:r>
          </a:p>
        </p:txBody>
      </p:sp>
      <p:sp>
        <p:nvSpPr>
          <p:cNvPr id="15" name="文字方塊 15">
            <a:extLst>
              <a:ext uri="{FF2B5EF4-FFF2-40B4-BE49-F238E27FC236}">
                <a16:creationId xmlns:a16="http://schemas.microsoft.com/office/drawing/2014/main" id="{AA6A2E12-2459-40D2-BB30-C40E112A0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544" y="4202149"/>
            <a:ext cx="588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-&gt; </a:t>
            </a:r>
            <a:r>
              <a:rPr lang="en-US" altLang="zh-TW" b="1" dirty="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16" name="直線單箭頭接點 16">
            <a:extLst>
              <a:ext uri="{FF2B5EF4-FFF2-40B4-BE49-F238E27FC236}">
                <a16:creationId xmlns:a16="http://schemas.microsoft.com/office/drawing/2014/main" id="{F04FE666-67A3-4577-95C2-DB85436DE6D1}"/>
              </a:ext>
            </a:extLst>
          </p:cNvPr>
          <p:cNvCxnSpPr/>
          <p:nvPr/>
        </p:nvCxnSpPr>
        <p:spPr>
          <a:xfrm>
            <a:off x="7405787" y="3152746"/>
            <a:ext cx="0" cy="1935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7">
            <a:extLst>
              <a:ext uri="{FF2B5EF4-FFF2-40B4-BE49-F238E27FC236}">
                <a16:creationId xmlns:a16="http://schemas.microsoft.com/office/drawing/2014/main" id="{05E2ECF3-E434-4CBD-BFB9-8D9D11248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884" y="3211987"/>
            <a:ext cx="14798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solidFill>
                  <a:srgbClr val="FF0000"/>
                </a:solidFill>
              </a:rPr>
              <a:t>Short-circuit 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current</a:t>
            </a:r>
          </a:p>
        </p:txBody>
      </p:sp>
      <p:sp>
        <p:nvSpPr>
          <p:cNvPr id="19" name="矩形 18"/>
          <p:cNvSpPr/>
          <p:nvPr/>
        </p:nvSpPr>
        <p:spPr>
          <a:xfrm>
            <a:off x="1" y="5446122"/>
            <a:ext cx="5500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900" dirty="0"/>
              <a:t>A. S. Sedra, K. C. Smith, T. C. Carusone, V. Gaudet, </a:t>
            </a:r>
            <a:r>
              <a:rPr lang="zh-TW" altLang="en-US" sz="900" i="1" dirty="0"/>
              <a:t>Microelectronic Circuits, </a:t>
            </a:r>
            <a:r>
              <a:rPr lang="en-US" altLang="zh-TW" sz="900" dirty="0"/>
              <a:t>7th </a:t>
            </a:r>
            <a:r>
              <a:rPr lang="zh-TW" altLang="en-US" sz="900" dirty="0"/>
              <a:t>ed. Oxford University </a:t>
            </a:r>
            <a:r>
              <a:rPr lang="en-US" altLang="zh-TW" sz="900" dirty="0"/>
              <a:t>Press</a:t>
            </a:r>
            <a:r>
              <a:rPr lang="zh-TW" altLang="en-US" sz="9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40482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0" grpId="1"/>
      <p:bldP spid="11" grpId="0"/>
      <p:bldP spid="12" grpId="0"/>
      <p:bldP spid="14" grpId="0"/>
      <p:bldP spid="15" grpId="0"/>
      <p:bldP spid="17" grpId="0"/>
      <p:bldP spid="17" grpId="1"/>
      <p:bldP spid="17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Dynamic Power Consumption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7632" t="11190" r="17053" b="11794"/>
          <a:stretch/>
        </p:blipFill>
        <p:spPr>
          <a:xfrm>
            <a:off x="628650" y="2017304"/>
            <a:ext cx="4872728" cy="3814308"/>
          </a:xfrm>
          <a:prstGeom prst="rect">
            <a:avLst/>
          </a:prstGeom>
        </p:spPr>
      </p:pic>
      <p:sp>
        <p:nvSpPr>
          <p:cNvPr id="6" name="文字方塊 33">
            <a:extLst>
              <a:ext uri="{FF2B5EF4-FFF2-40B4-BE49-F238E27FC236}">
                <a16:creationId xmlns:a16="http://schemas.microsoft.com/office/drawing/2014/main" id="{D79DE626-E6EA-481A-83D4-6300E9E96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pic>
        <p:nvPicPr>
          <p:cNvPr id="9" name="內容版面配置區 2">
            <a:extLst>
              <a:ext uri="{FF2B5EF4-FFF2-40B4-BE49-F238E27FC236}">
                <a16:creationId xmlns:a16="http://schemas.microsoft.com/office/drawing/2014/main" id="{DE89DFEC-3C24-4FB3-BD91-7689347D8D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68" y="3270152"/>
            <a:ext cx="2540518" cy="250963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36635E-615E-4DA8-B59B-6CFF9CE1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3F51-D4E4-4903-AF03-E16A29F5F35D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A319B0-5CAC-4A61-B100-37B72380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682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chemeClr val="tx1"/>
                </a:solidFill>
              </a:rPr>
              <a:t>Models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Hamming Distance (HD) model</a:t>
            </a:r>
            <a:endParaRPr lang="en-US" altLang="zh-TW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b="1" dirty="0"/>
              <a:t> </a:t>
            </a:r>
            <a:r>
              <a:rPr lang="en-US" altLang="zh-TW" sz="2000" dirty="0"/>
              <a:t>Map transitions to power consumption values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b="1" dirty="0"/>
              <a:t> </a:t>
            </a:r>
            <a:r>
              <a:rPr lang="en-US" altLang="zh-TW" sz="2000" dirty="0"/>
              <a:t>Buses and registers</a:t>
            </a:r>
            <a:endParaRPr lang="en-US" altLang="zh-TW" sz="20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Hamming Weight (HW) model</a:t>
            </a:r>
            <a:endParaRPr lang="en-US" altLang="zh-TW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 The more bits are set to the same value the better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 Only resort to HW model if HD model cannot be applied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000" b="1" dirty="0"/>
              <a:t>Other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b="1" dirty="0"/>
              <a:t> </a:t>
            </a:r>
            <a:r>
              <a:rPr lang="en-US" altLang="zh-TW" sz="2000" dirty="0"/>
              <a:t>Different weights for different types of transitions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 Power consumption of larger parts of a circuit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E77539-9E25-4839-9B7F-009AB90F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028-ED25-4107-B84F-971BE5E0F8B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40D2C7-4D2B-46BC-9436-32D7900D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603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BB8F-BB8D-4082-885A-C2A75C54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Software Power Model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0462-52A3-4949-A615-781662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900" dirty="0">
                <a:latin typeface="Arial" panose="020B0604020202020204" pitchFamily="34" charset="0"/>
                <a:cs typeface="Arial" panose="020B0604020202020204" pitchFamily="34" charset="0"/>
              </a:rPr>
              <a:t> Data transferred between memory and CPU </a:t>
            </a:r>
          </a:p>
          <a:p>
            <a:endParaRPr lang="zh-TW" altLang="en-US" dirty="0"/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A6081685-C52F-4591-961F-3196C9ED36FC}"/>
              </a:ext>
            </a:extLst>
          </p:cNvPr>
          <p:cNvSpPr/>
          <p:nvPr/>
        </p:nvSpPr>
        <p:spPr>
          <a:xfrm>
            <a:off x="2143191" y="3000932"/>
            <a:ext cx="144145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CPU 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6142FF09-AFD9-4CCC-90DA-757CCD9481B8}"/>
              </a:ext>
            </a:extLst>
          </p:cNvPr>
          <p:cNvSpPr/>
          <p:nvPr/>
        </p:nvSpPr>
        <p:spPr>
          <a:xfrm>
            <a:off x="5510342" y="3000932"/>
            <a:ext cx="14414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線單箭頭接點 7">
            <a:extLst>
              <a:ext uri="{FF2B5EF4-FFF2-40B4-BE49-F238E27FC236}">
                <a16:creationId xmlns:a16="http://schemas.microsoft.com/office/drawing/2014/main" id="{88BB0550-1C12-4015-9DFF-7AA042172195}"/>
              </a:ext>
            </a:extLst>
          </p:cNvPr>
          <p:cNvCxnSpPr/>
          <p:nvPr/>
        </p:nvCxnSpPr>
        <p:spPr>
          <a:xfrm>
            <a:off x="3740150" y="3420032"/>
            <a:ext cx="1619250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圓角矩形 8">
            <a:extLst>
              <a:ext uri="{FF2B5EF4-FFF2-40B4-BE49-F238E27FC236}">
                <a16:creationId xmlns:a16="http://schemas.microsoft.com/office/drawing/2014/main" id="{25561BE6-6DB5-41AB-8E3E-7259FCB22CA0}"/>
              </a:ext>
            </a:extLst>
          </p:cNvPr>
          <p:cNvSpPr/>
          <p:nvPr/>
        </p:nvSpPr>
        <p:spPr>
          <a:xfrm>
            <a:off x="3062480" y="2940052"/>
            <a:ext cx="673100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i="1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zh-TW" altLang="en-US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9">
            <a:extLst>
              <a:ext uri="{FF2B5EF4-FFF2-40B4-BE49-F238E27FC236}">
                <a16:creationId xmlns:a16="http://schemas.microsoft.com/office/drawing/2014/main" id="{3A321514-9C77-4BE1-BC31-716E5D26DE12}"/>
              </a:ext>
            </a:extLst>
          </p:cNvPr>
          <p:cNvSpPr txBox="1"/>
          <p:nvPr/>
        </p:nvSpPr>
        <p:spPr>
          <a:xfrm>
            <a:off x="4298181" y="3411707"/>
            <a:ext cx="647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>
                <a:cs typeface="Arial" panose="020B0604020202020204" pitchFamily="34" charset="0"/>
              </a:rPr>
              <a:t>Bus</a:t>
            </a:r>
            <a:endParaRPr lang="zh-TW" altLang="en-US" sz="2100" dirty="0">
              <a:cs typeface="Arial" panose="020B0604020202020204" pitchFamily="34" charset="0"/>
            </a:endParaRP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1D082B5F-6D68-400E-859D-25574D41B58A}"/>
              </a:ext>
            </a:extLst>
          </p:cNvPr>
          <p:cNvSpPr/>
          <p:nvPr/>
        </p:nvSpPr>
        <p:spPr>
          <a:xfrm>
            <a:off x="2390650" y="4527892"/>
            <a:ext cx="423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i="1" dirty="0">
                <a:cs typeface="Arial" panose="020B0604020202020204" pitchFamily="34" charset="0"/>
              </a:rPr>
              <a:t># </a:t>
            </a:r>
            <a:r>
              <a:rPr lang="en-US" altLang="zh-TW" sz="2400" i="1" dirty="0" err="1">
                <a:cs typeface="Arial" panose="020B0604020202020204" pitchFamily="34" charset="0"/>
              </a:rPr>
              <a:t>bitflips</a:t>
            </a:r>
            <a:r>
              <a:rPr lang="en-US" altLang="zh-TW" sz="2400" i="1" dirty="0">
                <a:cs typeface="Arial" panose="020B0604020202020204" pitchFamily="34" charset="0"/>
              </a:rPr>
              <a:t> </a:t>
            </a:r>
            <a:r>
              <a:rPr lang="en-US" altLang="zh-TW" sz="2400" dirty="0">
                <a:cs typeface="Arial" panose="020B0604020202020204" pitchFamily="34" charset="0"/>
              </a:rPr>
              <a:t>= HW(</a:t>
            </a:r>
            <a:r>
              <a:rPr lang="en-US" altLang="zh-TW" sz="2400" i="1" dirty="0">
                <a:cs typeface="Arial" panose="020B0604020202020204" pitchFamily="34" charset="0"/>
              </a:rPr>
              <a:t>value</a:t>
            </a:r>
            <a:r>
              <a:rPr lang="en-US" altLang="zh-TW" sz="2400" dirty="0">
                <a:cs typeface="Arial" panose="020B0604020202020204" pitchFamily="34" charset="0"/>
              </a:rPr>
              <a:t>)</a:t>
            </a:r>
            <a:endParaRPr lang="zh-TW" altLang="en-US" sz="2400" dirty="0">
              <a:cs typeface="Arial" panose="020B0604020202020204" pitchFamily="34" charset="0"/>
            </a:endParaRPr>
          </a:p>
        </p:txBody>
      </p:sp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id="{3FF2515A-30BE-4EFC-832A-A708A8E1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951-4C1A-4AB3-BA93-088E56F8E78B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1EC491C-F781-4CDF-AB0C-62D7CE8F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657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115 L 0.09045 -0.06111 C 0.10955 -0.07453 0.13785 -0.08148 0.16736 -0.08148 C 0.20121 -0.08148 0.22812 -0.07453 0.24722 -0.06111 L 0.33785 -0.00115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85 -0.00115 L 0.2467 0.05209 C 0.22726 0.06412 0.19878 0.07084 0.1691 0.07084 C 0.13507 0.07084 0.10799 0.06412 0.08871 0.05209 L -0.00208 -0.00115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7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BB8F-BB8D-4082-885A-C2A75C54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Hardware Power Model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0462-52A3-4949-A615-781662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圓角矩形 5">
            <a:extLst>
              <a:ext uri="{FF2B5EF4-FFF2-40B4-BE49-F238E27FC236}">
                <a16:creationId xmlns:a16="http://schemas.microsoft.com/office/drawing/2014/main" id="{4FE2FDB0-4A23-4574-AB2B-615E90F839B1}"/>
              </a:ext>
            </a:extLst>
          </p:cNvPr>
          <p:cNvSpPr/>
          <p:nvPr/>
        </p:nvSpPr>
        <p:spPr>
          <a:xfrm>
            <a:off x="3813962" y="2754513"/>
            <a:ext cx="1756600" cy="920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Combinational Logic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單箭頭接點 6">
            <a:extLst>
              <a:ext uri="{FF2B5EF4-FFF2-40B4-BE49-F238E27FC236}">
                <a16:creationId xmlns:a16="http://schemas.microsoft.com/office/drawing/2014/main" id="{6E9A4B30-0D94-47CE-830C-F746ED0D7732}"/>
              </a:ext>
            </a:extLst>
          </p:cNvPr>
          <p:cNvCxnSpPr/>
          <p:nvPr/>
        </p:nvCxnSpPr>
        <p:spPr>
          <a:xfrm flipH="1" flipV="1">
            <a:off x="3286912" y="3373925"/>
            <a:ext cx="6350" cy="648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7">
            <a:extLst>
              <a:ext uri="{FF2B5EF4-FFF2-40B4-BE49-F238E27FC236}">
                <a16:creationId xmlns:a16="http://schemas.microsoft.com/office/drawing/2014/main" id="{05C61D42-7B9D-436D-8136-9CA9D0B49191}"/>
              </a:ext>
            </a:extLst>
          </p:cNvPr>
          <p:cNvCxnSpPr/>
          <p:nvPr/>
        </p:nvCxnSpPr>
        <p:spPr>
          <a:xfrm flipH="1">
            <a:off x="2694649" y="3375793"/>
            <a:ext cx="111931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8">
            <a:extLst>
              <a:ext uri="{FF2B5EF4-FFF2-40B4-BE49-F238E27FC236}">
                <a16:creationId xmlns:a16="http://schemas.microsoft.com/office/drawing/2014/main" id="{870C8754-ADE7-4439-85D0-B5A3CD5BB0E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5570561" y="3214966"/>
            <a:ext cx="405447" cy="2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圓角矩形 9">
            <a:extLst>
              <a:ext uri="{FF2B5EF4-FFF2-40B4-BE49-F238E27FC236}">
                <a16:creationId xmlns:a16="http://schemas.microsoft.com/office/drawing/2014/main" id="{BEEF5DA5-415C-4DD7-88E0-69C3992F451F}"/>
              </a:ext>
            </a:extLst>
          </p:cNvPr>
          <p:cNvSpPr/>
          <p:nvPr/>
        </p:nvSpPr>
        <p:spPr>
          <a:xfrm>
            <a:off x="5976008" y="3043517"/>
            <a:ext cx="1081089" cy="3429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線單箭頭接點 10">
            <a:extLst>
              <a:ext uri="{FF2B5EF4-FFF2-40B4-BE49-F238E27FC236}">
                <a16:creationId xmlns:a16="http://schemas.microsoft.com/office/drawing/2014/main" id="{1B8FDEED-4D3B-423C-A3C8-6BD0666350A1}"/>
              </a:ext>
            </a:extLst>
          </p:cNvPr>
          <p:cNvCxnSpPr/>
          <p:nvPr/>
        </p:nvCxnSpPr>
        <p:spPr>
          <a:xfrm flipH="1">
            <a:off x="3275856" y="4005064"/>
            <a:ext cx="326700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11">
            <a:extLst>
              <a:ext uri="{FF2B5EF4-FFF2-40B4-BE49-F238E27FC236}">
                <a16:creationId xmlns:a16="http://schemas.microsoft.com/office/drawing/2014/main" id="{C7E6B132-58A8-46C7-BAA8-4EDB15EED1A0}"/>
              </a:ext>
            </a:extLst>
          </p:cNvPr>
          <p:cNvCxnSpPr/>
          <p:nvPr/>
        </p:nvCxnSpPr>
        <p:spPr>
          <a:xfrm flipH="1" flipV="1">
            <a:off x="6516216" y="3386417"/>
            <a:ext cx="6350" cy="64800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2">
            <a:extLst>
              <a:ext uri="{FF2B5EF4-FFF2-40B4-BE49-F238E27FC236}">
                <a16:creationId xmlns:a16="http://schemas.microsoft.com/office/drawing/2014/main" id="{336BC41E-E27F-4DB9-935C-F907914F8EFF}"/>
              </a:ext>
            </a:extLst>
          </p:cNvPr>
          <p:cNvSpPr/>
          <p:nvPr/>
        </p:nvSpPr>
        <p:spPr>
          <a:xfrm>
            <a:off x="2554231" y="4653326"/>
            <a:ext cx="39119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250" i="1" dirty="0">
                <a:cs typeface="Arial" panose="020B0604020202020204" pitchFamily="34" charset="0"/>
              </a:rPr>
              <a:t># </a:t>
            </a:r>
            <a:r>
              <a:rPr lang="en-US" altLang="zh-TW" sz="2250" i="1" dirty="0" err="1">
                <a:cs typeface="Arial" panose="020B0604020202020204" pitchFamily="34" charset="0"/>
              </a:rPr>
              <a:t>bitflips</a:t>
            </a:r>
            <a:r>
              <a:rPr lang="en-US" altLang="zh-TW" sz="2250" dirty="0">
                <a:cs typeface="Arial" panose="020B0604020202020204" pitchFamily="34" charset="0"/>
              </a:rPr>
              <a:t> = HD(</a:t>
            </a:r>
            <a:r>
              <a:rPr lang="en-US" altLang="zh-TW" sz="2250" i="1" dirty="0" err="1">
                <a:cs typeface="Arial" panose="020B0604020202020204" pitchFamily="34" charset="0"/>
              </a:rPr>
              <a:t>state</a:t>
            </a:r>
            <a:r>
              <a:rPr lang="en-US" altLang="zh-TW" sz="2250" i="1" baseline="-25000" dirty="0" err="1">
                <a:cs typeface="Arial" panose="020B0604020202020204" pitchFamily="34" charset="0"/>
              </a:rPr>
              <a:t>i</a:t>
            </a:r>
            <a:r>
              <a:rPr lang="en-US" altLang="zh-TW" sz="2250" i="1" baseline="-25000" dirty="0">
                <a:cs typeface="Arial" panose="020B0604020202020204" pitchFamily="34" charset="0"/>
              </a:rPr>
              <a:t> </a:t>
            </a:r>
            <a:r>
              <a:rPr lang="en-US" altLang="zh-TW" sz="2250" dirty="0">
                <a:cs typeface="Arial" panose="020B0604020202020204" pitchFamily="34" charset="0"/>
              </a:rPr>
              <a:t>, </a:t>
            </a:r>
            <a:r>
              <a:rPr lang="en-US" altLang="zh-TW" sz="2250" i="1" dirty="0">
                <a:cs typeface="Arial" panose="020B0604020202020204" pitchFamily="34" charset="0"/>
              </a:rPr>
              <a:t>state</a:t>
            </a:r>
            <a:r>
              <a:rPr lang="en-US" altLang="zh-TW" sz="2250" i="1" baseline="-25000" dirty="0">
                <a:cs typeface="Arial" panose="020B0604020202020204" pitchFamily="34" charset="0"/>
              </a:rPr>
              <a:t>i</a:t>
            </a:r>
            <a:r>
              <a:rPr lang="en-US" altLang="zh-TW" sz="2250" baseline="-25000" dirty="0">
                <a:cs typeface="Arial" panose="020B0604020202020204" pitchFamily="34" charset="0"/>
              </a:rPr>
              <a:t>+1</a:t>
            </a:r>
            <a:r>
              <a:rPr lang="en-US" altLang="zh-TW" sz="2250" dirty="0">
                <a:cs typeface="Arial" panose="020B0604020202020204" pitchFamily="34" charset="0"/>
              </a:rPr>
              <a:t>) = HW(</a:t>
            </a:r>
            <a:r>
              <a:rPr lang="en-US" altLang="zh-TW" sz="2250" i="1" dirty="0" err="1">
                <a:cs typeface="Arial" panose="020B0604020202020204" pitchFamily="34" charset="0"/>
              </a:rPr>
              <a:t>state</a:t>
            </a:r>
            <a:r>
              <a:rPr lang="en-US" altLang="zh-TW" sz="2250" i="1" baseline="-25000" dirty="0" err="1">
                <a:cs typeface="Arial" panose="020B0604020202020204" pitchFamily="34" charset="0"/>
              </a:rPr>
              <a:t>i</a:t>
            </a:r>
            <a:r>
              <a:rPr lang="en-US" altLang="zh-TW" sz="2250" baseline="-25000" dirty="0">
                <a:cs typeface="Arial" panose="020B0604020202020204" pitchFamily="34" charset="0"/>
              </a:rPr>
              <a:t> </a:t>
            </a:r>
            <a:r>
              <a:rPr lang="zh-TW" altLang="en-US" sz="2250" dirty="0">
                <a:cs typeface="Arial" panose="020B0604020202020204" pitchFamily="34" charset="0"/>
              </a:rPr>
              <a:t>⊕</a:t>
            </a:r>
            <a:r>
              <a:rPr lang="en-US" altLang="zh-TW" sz="2250" dirty="0">
                <a:cs typeface="Arial" panose="020B0604020202020204" pitchFamily="34" charset="0"/>
              </a:rPr>
              <a:t> </a:t>
            </a:r>
            <a:r>
              <a:rPr lang="en-US" altLang="zh-TW" sz="2250" i="1" dirty="0">
                <a:cs typeface="Arial" panose="020B0604020202020204" pitchFamily="34" charset="0"/>
              </a:rPr>
              <a:t>state</a:t>
            </a:r>
            <a:r>
              <a:rPr lang="en-US" altLang="zh-TW" sz="2250" i="1" baseline="-25000" dirty="0">
                <a:cs typeface="Arial" panose="020B0604020202020204" pitchFamily="34" charset="0"/>
              </a:rPr>
              <a:t>i</a:t>
            </a:r>
            <a:r>
              <a:rPr lang="en-US" altLang="zh-TW" sz="2250" baseline="-25000" dirty="0">
                <a:cs typeface="Arial" panose="020B0604020202020204" pitchFamily="34" charset="0"/>
              </a:rPr>
              <a:t>+1</a:t>
            </a:r>
            <a:r>
              <a:rPr lang="en-US" altLang="zh-TW" sz="2250" dirty="0">
                <a:cs typeface="Arial" panose="020B0604020202020204" pitchFamily="34" charset="0"/>
              </a:rPr>
              <a:t>)</a:t>
            </a:r>
            <a:endParaRPr lang="zh-TW" altLang="en-US" sz="2250" dirty="0">
              <a:cs typeface="Arial" panose="020B0604020202020204" pitchFamily="34" charset="0"/>
            </a:endParaRPr>
          </a:p>
        </p:txBody>
      </p:sp>
      <p:sp>
        <p:nvSpPr>
          <p:cNvPr id="12" name="圓角矩形 13">
            <a:extLst>
              <a:ext uri="{FF2B5EF4-FFF2-40B4-BE49-F238E27FC236}">
                <a16:creationId xmlns:a16="http://schemas.microsoft.com/office/drawing/2014/main" id="{5584BE0E-2512-4919-BDEB-ED972A32BED2}"/>
              </a:ext>
            </a:extLst>
          </p:cNvPr>
          <p:cNvSpPr/>
          <p:nvPr/>
        </p:nvSpPr>
        <p:spPr>
          <a:xfrm>
            <a:off x="1865081" y="3227586"/>
            <a:ext cx="844855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TW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TW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單箭頭接點 14">
            <a:extLst>
              <a:ext uri="{FF2B5EF4-FFF2-40B4-BE49-F238E27FC236}">
                <a16:creationId xmlns:a16="http://schemas.microsoft.com/office/drawing/2014/main" id="{CD9CE72A-846B-4445-B647-45B2725754CE}"/>
              </a:ext>
            </a:extLst>
          </p:cNvPr>
          <p:cNvCxnSpPr/>
          <p:nvPr/>
        </p:nvCxnSpPr>
        <p:spPr>
          <a:xfrm flipH="1">
            <a:off x="2694649" y="3026334"/>
            <a:ext cx="111931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圓角矩形 15">
            <a:extLst>
              <a:ext uri="{FF2B5EF4-FFF2-40B4-BE49-F238E27FC236}">
                <a16:creationId xmlns:a16="http://schemas.microsoft.com/office/drawing/2014/main" id="{C592A775-54BE-4487-8EDF-7CD6A099846A}"/>
              </a:ext>
            </a:extLst>
          </p:cNvPr>
          <p:cNvSpPr/>
          <p:nvPr/>
        </p:nvSpPr>
        <p:spPr>
          <a:xfrm>
            <a:off x="6104755" y="3065584"/>
            <a:ext cx="843509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TW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圓角矩形 16">
            <a:extLst>
              <a:ext uri="{FF2B5EF4-FFF2-40B4-BE49-F238E27FC236}">
                <a16:creationId xmlns:a16="http://schemas.microsoft.com/office/drawing/2014/main" id="{6883D6C4-7B36-4A3E-9B89-C0E69A783AD3}"/>
              </a:ext>
            </a:extLst>
          </p:cNvPr>
          <p:cNvSpPr/>
          <p:nvPr/>
        </p:nvSpPr>
        <p:spPr>
          <a:xfrm>
            <a:off x="2850349" y="3227586"/>
            <a:ext cx="844855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TW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圓角矩形 17">
            <a:extLst>
              <a:ext uri="{FF2B5EF4-FFF2-40B4-BE49-F238E27FC236}">
                <a16:creationId xmlns:a16="http://schemas.microsoft.com/office/drawing/2014/main" id="{A1F44BB3-311B-491D-850D-53EADF20735B}"/>
              </a:ext>
            </a:extLst>
          </p:cNvPr>
          <p:cNvSpPr/>
          <p:nvPr/>
        </p:nvSpPr>
        <p:spPr>
          <a:xfrm>
            <a:off x="6091262" y="3066404"/>
            <a:ext cx="864042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TW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D81EDF61-A7A8-42DD-9516-CE02AB32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CB441-AC91-4E3A-8771-9CA3C39DD44B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CD3D13F8-B82D-4A8C-91FA-9CDE4BC3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698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0.47257 -0.02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8" y="-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3.33333E-6 -1.85185E-6 C -0.00052 0.00394 -0.0007 0.00834 -0.00139 0.0125 C -0.00174 0.01366 -0.00243 0.01459 -0.00278 0.01597 C -0.00382 0.02014 -0.0033 0.02338 -0.00417 0.02755 C -0.00452 0.02894 -0.00521 0.02986 -0.00556 0.03102 C -0.00608 0.03658 -0.00608 0.03773 -0.00712 0.04259 C -0.00712 0.04375 -0.00747 0.04491 -0.00764 0.04607 C -0.00816 0.04769 -0.00868 0.04908 -0.0092 0.0507 C -0.00973 0.05371 -0.01007 0.05695 -0.01042 0.05996 C -0.01077 0.06134 -0.01111 0.06227 -0.01129 0.06343 C -0.01146 0.06574 -0.01146 0.06829 -0.01198 0.07037 C -0.01216 0.07153 -0.01285 0.07176 -0.01337 0.07269 C -0.01389 0.07755 -0.01372 0.07894 -0.01545 0.0831 C -0.0158 0.08403 -0.01632 0.08472 -0.01684 0.08542 C -0.01736 0.08704 -0.01789 0.08866 -0.01823 0.09005 C -0.01927 0.09398 -0.01841 0.09352 -0.02032 0.09699 C -0.02657 0.10857 -0.02223 0.1 -0.02726 0.10741 C -0.02969 0.11088 -0.03108 0.11505 -0.03438 0.11667 C -0.03959 0.11968 -0.03716 0.11852 -0.04132 0.12014 C -0.04723 0.12593 -0.04341 0.12315 -0.05261 0.12593 L -0.05955 0.12824 C -0.06059 0.12871 -0.06146 0.1294 -0.06233 0.1294 C -0.06632 0.12986 -0.07032 0.13009 -0.07431 0.13056 C -0.08438 0.13889 -0.07361 0.13079 -0.10018 0.13519 L -0.11424 0.1375 C -0.11806 0.1382 -0.12552 0.14005 -0.12552 0.14028 L -0.23212 0.13866 C -0.23403 0.13866 -0.23507 0.13681 -0.23698 0.13634 C -0.23907 0.13565 -0.24827 0.13334 -0.25157 0.13287 C -0.25486 0.13241 -0.25816 0.13218 -0.26146 0.13171 C -0.27657 0.12639 -0.26407 0.12986 -0.29375 0.12824 C -0.30382 0.12755 -0.31285 0.12616 -0.32309 0.12477 C -0.32709 0.12431 -0.33108 0.12408 -0.33507 0.12361 C -0.34375 0.12084 -0.33282 0.12431 -0.34271 0.1213 C -0.3441 0.12084 -0.34705 0.12014 -0.34844 0.11898 C -0.34914 0.11852 -0.34983 0.11736 -0.35052 0.11667 C -0.35261 0.11435 -0.35382 0.11273 -0.35539 0.10972 C -0.35608 0.10834 -0.35677 0.10648 -0.35747 0.10509 L -0.35886 0.09815 C -0.36389 0.07338 -0.35955 0.09584 -0.35955 0.02755 " pathEditMode="relative" rAng="0" ptsTypes="AAAAAAAAAAAAAAAAAAAAAAAAAAAAAAAAAAAAAAAAA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73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116 L 0.35608 -0.0236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Noise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Power Supply,  Clock Generator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Conducted and Radiated Emissions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Quantization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Switching Noise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71DD3-E8E7-41D0-A44B-A3722818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11BE-20EF-4919-8AAA-7B163C44A3A3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F5F97A-22D2-44C8-A86E-F60484FB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26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7C9A00-FB65-4755-81A9-20E4D1649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7" t="13641" r="33714" b="46664"/>
          <a:stretch/>
        </p:blipFill>
        <p:spPr>
          <a:xfrm>
            <a:off x="971599" y="3933056"/>
            <a:ext cx="3605957" cy="24371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1BE407-93A5-4086-A907-694849FD7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1" t="53550" r="33160" b="6755"/>
          <a:stretch/>
        </p:blipFill>
        <p:spPr>
          <a:xfrm>
            <a:off x="4577557" y="3933056"/>
            <a:ext cx="3605957" cy="24371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48D8B59-54BB-49B6-A7E3-906DE315E305}"/>
              </a:ext>
            </a:extLst>
          </p:cNvPr>
          <p:cNvSpPr/>
          <p:nvPr/>
        </p:nvSpPr>
        <p:spPr>
          <a:xfrm>
            <a:off x="4098849" y="6381328"/>
            <a:ext cx="407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00FF"/>
                </a:solidFill>
              </a:rPr>
              <a:t> Caused by cells that are not relevant</a:t>
            </a:r>
          </a:p>
        </p:txBody>
      </p:sp>
      <p:sp>
        <p:nvSpPr>
          <p:cNvPr id="9" name="文字方塊 33">
            <a:extLst>
              <a:ext uri="{FF2B5EF4-FFF2-40B4-BE49-F238E27FC236}">
                <a16:creationId xmlns:a16="http://schemas.microsoft.com/office/drawing/2014/main" id="{ABD41C72-DFDF-425E-97AD-BADA1C38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21916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zh-TW" sz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</p:spTree>
    <p:extLst>
      <p:ext uri="{BB962C8B-B14F-4D97-AF65-F5344CB8AC3E}">
        <p14:creationId xmlns:p14="http://schemas.microsoft.com/office/powerpoint/2010/main" val="1989104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6EB8-F97B-40A9-8FCF-FB38F610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Measurement</a:t>
            </a:r>
            <a:r>
              <a:rPr lang="zh-TW" altLang="en-US" dirty="0"/>
              <a:t> </a:t>
            </a:r>
            <a:r>
              <a:rPr lang="en-US" altLang="zh-TW" dirty="0"/>
              <a:t>Setups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8008-873B-4734-B8E6-2F697F06B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5D432143-46FA-444E-AE8C-27117DE6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t="26935" r="9060" b="10962"/>
          <a:stretch/>
        </p:blipFill>
        <p:spPr>
          <a:xfrm>
            <a:off x="51592" y="1965899"/>
            <a:ext cx="8881560" cy="3672297"/>
          </a:xfrm>
          <a:prstGeom prst="rect">
            <a:avLst/>
          </a:prstGeom>
        </p:spPr>
      </p:pic>
      <p:sp>
        <p:nvSpPr>
          <p:cNvPr id="5" name="文字方塊 33">
            <a:extLst>
              <a:ext uri="{FF2B5EF4-FFF2-40B4-BE49-F238E27FC236}">
                <a16:creationId xmlns:a16="http://schemas.microsoft.com/office/drawing/2014/main" id="{27AA5CE2-175D-41E8-8EBB-7690E1E23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038D73EA-611E-4892-B92E-A31A21F8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5695C-8FA9-4DD7-A34C-29E653679A27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F0D7D7-079A-4562-AEBB-8258176B2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249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Electromagnetic Measurement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By power measurement circuits</a:t>
            </a:r>
            <a:br>
              <a:rPr lang="en-US" altLang="zh-TW" dirty="0"/>
            </a:br>
            <a:r>
              <a:rPr lang="zh-TW" altLang="en-US" dirty="0"/>
              <a:t>  </a:t>
            </a:r>
            <a:r>
              <a:rPr lang="en-US" altLang="zh-TW" dirty="0"/>
              <a:t>→ the simplest way is to insert a small </a:t>
            </a:r>
            <a:r>
              <a:rPr lang="zh-TW" altLang="en-US" dirty="0"/>
              <a:t>  </a:t>
            </a:r>
            <a:r>
              <a:rPr lang="en-US" altLang="zh-TW" dirty="0"/>
              <a:t>resistor</a:t>
            </a:r>
            <a:r>
              <a:rPr lang="zh-TW" altLang="en-US" dirty="0"/>
              <a:t> </a:t>
            </a:r>
            <a:r>
              <a:rPr lang="en-US" altLang="zh-TW" dirty="0"/>
              <a:t>between the power supply and GND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 By EM probes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IEC standard 61967</a:t>
            </a:r>
          </a:p>
          <a:p>
            <a:pPr marL="0" indent="0">
              <a:buNone/>
            </a:pPr>
            <a:r>
              <a:rPr lang="zh-TW" altLang="en-US" dirty="0"/>
              <a:t>     </a:t>
            </a:r>
            <a:r>
              <a:rPr lang="en-US" altLang="zh-TW" dirty="0"/>
              <a:t>→ define how conducted emissions and radiated emissions</a:t>
            </a:r>
            <a:r>
              <a:rPr lang="zh-TW" altLang="en-US" dirty="0"/>
              <a:t> </a:t>
            </a:r>
            <a:r>
              <a:rPr lang="en-US" altLang="zh-TW" dirty="0"/>
              <a:t>should be measured in order to test the EMC of an IC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56992"/>
            <a:ext cx="1785938" cy="1443038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736C5AF-CDBE-4D38-B7A4-2D45B903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21BF-33DC-4864-B2BD-B4ACB58CE62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71EF3B-2890-4DDC-B419-BA78E246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983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19B16-A924-45D8-9E50-241B2178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FA669B-E92D-492B-B6CB-79DE0C0B9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3D830-D8BC-4DBA-8A29-F70C94DA2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94AAEF-880E-4928-8F83-DFDDA8E2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29</a:t>
            </a:fld>
            <a:endParaRPr lang="en-US" altLang="zh-TW"/>
          </a:p>
        </p:txBody>
      </p:sp>
      <p:pic>
        <p:nvPicPr>
          <p:cNvPr id="6" name="Content Placeholder 46">
            <a:extLst>
              <a:ext uri="{FF2B5EF4-FFF2-40B4-BE49-F238E27FC236}">
                <a16:creationId xmlns:a16="http://schemas.microsoft.com/office/drawing/2014/main" id="{7E80CD85-0F44-430A-B181-49D05F08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r="13683"/>
          <a:stretch/>
        </p:blipFill>
        <p:spPr bwMode="auto">
          <a:xfrm>
            <a:off x="1155294" y="61751"/>
            <a:ext cx="6761974" cy="673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46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6971E8-CAEC-4271-9532-DFC2D03B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Side-Channel Analysis (Attack)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3264C7-579E-4DFB-AC29-0D47824C9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6695975" cy="4497387"/>
          </a:xfrm>
        </p:spPr>
        <p:txBody>
          <a:bodyPr/>
          <a:lstStyle/>
          <a:p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In cryptography, a </a:t>
            </a:r>
            <a:r>
              <a:rPr lang="en-US" altLang="zh-TW" sz="2400" b="1" dirty="0">
                <a:latin typeface="Times" panose="02020603050405020304" pitchFamily="18" charset="0"/>
                <a:cs typeface="Times New Roman" panose="02020603050405020304" pitchFamily="18" charset="0"/>
              </a:rPr>
              <a:t>Side-Channel Analysis 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is any attack based on information gained from the </a:t>
            </a:r>
            <a:r>
              <a:rPr lang="en-US" altLang="zh-TW" sz="2400" dirty="0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physical implementation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 of a </a:t>
            </a:r>
            <a:r>
              <a:rPr lang="en-US" altLang="zh-TW" sz="2400" dirty="0">
                <a:solidFill>
                  <a:srgbClr val="FF0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cryptosystem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 rather than </a:t>
            </a:r>
            <a:r>
              <a:rPr lang="en-US" altLang="zh-TW" sz="2400" dirty="0">
                <a:solidFill>
                  <a:srgbClr val="FF0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brute force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 or </a:t>
            </a:r>
            <a:r>
              <a:rPr lang="en-US" altLang="zh-TW" sz="2400" dirty="0">
                <a:solidFill>
                  <a:srgbClr val="FF0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theoretical weaknesses</a:t>
            </a:r>
            <a:r>
              <a:rPr lang="en-US" altLang="zh-TW" sz="2400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in the algorithms (compare cryptanalysis).</a:t>
            </a:r>
          </a:p>
          <a:p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For example, </a:t>
            </a:r>
            <a:r>
              <a:rPr lang="en-US" altLang="zh-TW" sz="2400" dirty="0">
                <a:solidFill>
                  <a:srgbClr val="0066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timing information, power consumption, electromagnetic leaks, or even sound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 can provide an additional</a:t>
            </a:r>
            <a:r>
              <a:rPr lang="en-US" altLang="zh-TW" sz="2400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 source of information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, which can be exploited to break the system.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ECB4C8-3427-411B-A39B-D9DF9077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BC28-09AD-4005-8124-F15A02B784A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EC29AD-9AFD-4F91-892D-050DD91D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</a:t>
            </a:fld>
            <a:endParaRPr lang="en-US" altLang="zh-TW"/>
          </a:p>
        </p:txBody>
      </p:sp>
      <p:pic>
        <p:nvPicPr>
          <p:cNvPr id="6" name="Picture 2" descr="「Paul Kocher」的圖片搜尋結果">
            <a:extLst>
              <a:ext uri="{FF2B5EF4-FFF2-40B4-BE49-F238E27FC236}">
                <a16:creationId xmlns:a16="http://schemas.microsoft.com/office/drawing/2014/main" id="{A5730023-01DE-46A5-AB30-0D8DC63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3"/>
          <a:stretch>
            <a:fillRect/>
          </a:stretch>
        </p:blipFill>
        <p:spPr bwMode="auto">
          <a:xfrm>
            <a:off x="6893524" y="1784097"/>
            <a:ext cx="1741849" cy="221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5D979F7-498E-4272-AB1C-753D93F94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476" y="4053136"/>
            <a:ext cx="16250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100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Paul Kocher</a:t>
            </a:r>
            <a:r>
              <a:rPr lang="en-US" altLang="zh-TW" sz="2100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TW" sz="2100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1973-</a:t>
            </a:r>
            <a:endParaRPr lang="en-US" altLang="zh-TW" sz="21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401749E-858C-49DF-BDF8-8BCE2F16BE60}"/>
              </a:ext>
            </a:extLst>
          </p:cNvPr>
          <p:cNvSpPr txBox="1"/>
          <p:nvPr/>
        </p:nvSpPr>
        <p:spPr>
          <a:xfrm>
            <a:off x="0" y="5807005"/>
            <a:ext cx="5742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https://en.wikipedia.org/wiki/Side-channel_attack </a:t>
            </a:r>
          </a:p>
          <a:p>
            <a:r>
              <a:rPr lang="zh-TW" alt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https://en.wikipedia.org/wiki/Paul_Carl_Kocher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369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7400F-E8D0-4AE4-81EE-6DBFE0CC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049F2-F937-4AEA-9DB4-CAB70B9B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US" altLang="zh-TW" sz="4400" b="1" dirty="0">
                <a:ea typeface="新細明體" pitchFamily="18" charset="-120"/>
              </a:rPr>
              <a:t>4. Research Papers</a:t>
            </a:r>
            <a:endParaRPr lang="en-GB" sz="4400" b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F55173-5DCD-46CD-B49C-FC00326B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BD3A7-72BF-4544-933F-A5D98FB0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9483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Cloning 3G/4G SIM Cards </a:t>
            </a:r>
            <a:r>
              <a:rPr lang="en-US" altLang="zh-TW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(Black Hat USA 2015)</a:t>
            </a:r>
            <a:br>
              <a:rPr lang="en-US" altLang="zh-TW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Wallets </a:t>
            </a:r>
            <a:r>
              <a:rPr lang="en-US" altLang="zh-TW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(Ledger, TREZOR… 2015-2019)</a:t>
            </a:r>
            <a:endParaRPr lang="zh-TW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F9AA108-2E4E-4A25-A2D7-4ADB319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4" y="2021304"/>
            <a:ext cx="2973631" cy="2246108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BAA2E0-223D-464F-902B-29C2785FB8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0" y="4040470"/>
            <a:ext cx="4846320" cy="82591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09BB814-4A47-4975-A366-080C32594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7" r="28996" b="869"/>
          <a:stretch/>
        </p:blipFill>
        <p:spPr>
          <a:xfrm>
            <a:off x="5570287" y="2003016"/>
            <a:ext cx="2945063" cy="25693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788559"/>
            <a:ext cx="83964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zh-TW" altLang="en-US" sz="900" dirty="0">
                <a:hlinkClick r:id="rId5"/>
              </a:rPr>
              <a:t>https://www.youtube.com/watch?v=qKCQ1KL9GEc</a:t>
            </a:r>
            <a:endParaRPr lang="en-US" altLang="zh-TW" sz="900" dirty="0"/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zh-TW" altLang="en-US" sz="900" dirty="0">
                <a:hlinkClick r:id="rId6"/>
              </a:rPr>
              <a:t>https://www.blackhat.com/docs/us-15/materials/us-15-Yu-Cloning-3G-4G-SIM-Cards-With-A-PC-And-An-Oscilloscope-Lessons-Learned-In-Physical-Security-wp.pdf</a:t>
            </a:r>
            <a:endParaRPr lang="zh-TW" altLang="en-US" sz="900" dirty="0"/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 err="1">
                <a:latin typeface="Times" panose="02020603050405020304" pitchFamily="18" charset="0"/>
              </a:rPr>
              <a:t>Jochen</a:t>
            </a:r>
            <a:r>
              <a:rPr lang="en-US" altLang="zh-TW" sz="900" dirty="0">
                <a:latin typeface="Times" panose="02020603050405020304" pitchFamily="18" charset="0"/>
              </a:rPr>
              <a:t> </a:t>
            </a:r>
            <a:r>
              <a:rPr lang="en-US" altLang="zh-TW" sz="900" dirty="0" err="1">
                <a:latin typeface="Times" panose="02020603050405020304" pitchFamily="18" charset="0"/>
              </a:rPr>
              <a:t>Hoenicke</a:t>
            </a:r>
            <a:r>
              <a:rPr lang="en-US" altLang="zh-TW" sz="900" dirty="0">
                <a:latin typeface="Times" panose="02020603050405020304" pitchFamily="18" charset="0"/>
              </a:rPr>
              <a:t>. Extracting the Private Key from a TREZOR. 2015. URL: </a:t>
            </a:r>
            <a:r>
              <a:rPr lang="en-US" altLang="zh-TW" sz="900" dirty="0">
                <a:latin typeface="Times" panose="02020603050405020304" pitchFamily="18" charset="0"/>
                <a:hlinkClick r:id="rId7"/>
              </a:rPr>
              <a:t>https://jochen-hoenicke.de/trezor-power-analysis/</a:t>
            </a:r>
            <a:r>
              <a:rPr lang="en-US" altLang="zh-TW" sz="900" dirty="0">
                <a:latin typeface="Times" panose="02020603050405020304" pitchFamily="18" charset="0"/>
              </a:rPr>
              <a:t>.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</a:rPr>
              <a:t>M. </a:t>
            </a:r>
            <a:r>
              <a:rPr lang="en-US" altLang="zh-TW" sz="900" dirty="0" err="1">
                <a:latin typeface="Times" panose="02020603050405020304" pitchFamily="18" charset="0"/>
              </a:rPr>
              <a:t>Arapinis</a:t>
            </a:r>
            <a:r>
              <a:rPr lang="en-US" altLang="zh-TW" sz="900" dirty="0">
                <a:latin typeface="Times" panose="02020603050405020304" pitchFamily="18" charset="0"/>
              </a:rPr>
              <a:t>, A. </a:t>
            </a:r>
            <a:r>
              <a:rPr lang="en-US" altLang="zh-TW" sz="900" dirty="0" err="1">
                <a:latin typeface="Times" panose="02020603050405020304" pitchFamily="18" charset="0"/>
              </a:rPr>
              <a:t>Gkaniatsou</a:t>
            </a:r>
            <a:r>
              <a:rPr lang="en-US" altLang="zh-TW" sz="900" dirty="0">
                <a:latin typeface="Times" panose="02020603050405020304" pitchFamily="18" charset="0"/>
              </a:rPr>
              <a:t>, and A. </a:t>
            </a:r>
            <a:r>
              <a:rPr lang="en-US" altLang="zh-TW" sz="900" dirty="0" err="1">
                <a:latin typeface="Times" panose="02020603050405020304" pitchFamily="18" charset="0"/>
              </a:rPr>
              <a:t>Kiayias</a:t>
            </a:r>
            <a:r>
              <a:rPr lang="en-US" altLang="zh-TW" sz="900" dirty="0">
                <a:latin typeface="Times" panose="02020603050405020304" pitchFamily="18" charset="0"/>
              </a:rPr>
              <a:t>, “</a:t>
            </a:r>
            <a:r>
              <a:rPr lang="en-US" altLang="zh-TW" sz="900" i="1" dirty="0">
                <a:latin typeface="Times" panose="02020603050405020304" pitchFamily="18" charset="0"/>
              </a:rPr>
              <a:t>Low-Level Attacks in Bitcoin Wallets</a:t>
            </a:r>
            <a:r>
              <a:rPr lang="en-US" altLang="zh-TW" sz="900" dirty="0">
                <a:latin typeface="Times" panose="02020603050405020304" pitchFamily="18" charset="0"/>
              </a:rPr>
              <a:t>“</a:t>
            </a:r>
            <a:r>
              <a:rPr lang="zh-TW" altLang="en-US" sz="900" dirty="0">
                <a:latin typeface="Times" panose="02020603050405020304" pitchFamily="18" charset="0"/>
              </a:rPr>
              <a:t> </a:t>
            </a:r>
            <a:r>
              <a:rPr lang="en-US" altLang="zh-TW" sz="900" dirty="0">
                <a:latin typeface="Times" panose="02020603050405020304" pitchFamily="18" charset="0"/>
              </a:rPr>
              <a:t>International Conf. on Info. Security (ISC),</a:t>
            </a:r>
            <a:r>
              <a:rPr lang="zh-TW" altLang="en-US" sz="900" dirty="0">
                <a:latin typeface="Times" panose="02020603050405020304" pitchFamily="18" charset="0"/>
              </a:rPr>
              <a:t> </a:t>
            </a:r>
            <a:r>
              <a:rPr lang="en-US" altLang="zh-TW" sz="900" dirty="0">
                <a:latin typeface="Times" panose="02020603050405020304" pitchFamily="18" charset="0"/>
              </a:rPr>
              <a:t> 2017.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 err="1">
                <a:latin typeface="Times" panose="02020603050405020304" pitchFamily="18" charset="0"/>
              </a:rPr>
              <a:t>Wouter</a:t>
            </a:r>
            <a:r>
              <a:rPr lang="en-US" altLang="zh-TW" sz="900" dirty="0">
                <a:latin typeface="Times" panose="02020603050405020304" pitchFamily="18" charset="0"/>
              </a:rPr>
              <a:t> de Boer, “Power Analysis of the Ledger Nano S” Bachelor thesis, Computer Science, </a:t>
            </a:r>
            <a:r>
              <a:rPr lang="en-US" altLang="zh-TW" sz="900" dirty="0" err="1">
                <a:latin typeface="Times" panose="02020603050405020304" pitchFamily="18" charset="0"/>
              </a:rPr>
              <a:t>Radboud</a:t>
            </a:r>
            <a:r>
              <a:rPr lang="en-US" altLang="zh-TW" sz="900" dirty="0">
                <a:latin typeface="Times" panose="02020603050405020304" pitchFamily="18" charset="0"/>
              </a:rPr>
              <a:t> University, 2018. 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</a:rPr>
              <a:t>Ledger Donjon </a:t>
            </a:r>
            <a:r>
              <a:rPr lang="en-US" altLang="zh-TW" sz="900" dirty="0">
                <a:latin typeface="Times" panose="02020603050405020304" pitchFamily="18" charset="0"/>
                <a:hlinkClick r:id="rId8"/>
              </a:rPr>
              <a:t>https://www.sstic.org/2019/presentation/side_channel_assessment_hardware_wallets/</a:t>
            </a:r>
            <a:endParaRPr lang="en-US" altLang="zh-TW" sz="900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6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Screaming channels:</a:t>
            </a:r>
            <a:b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electromagnetic side channels meet radio transceivers. </a:t>
            </a:r>
            <a:b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(ACM, CCS, 2018)</a:t>
            </a:r>
            <a:endParaRPr lang="zh-TW" altLang="en-US" sz="202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2052001"/>
            <a:ext cx="8135937" cy="4329749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Digital + Analog/RF Circuits (Mixed-Signal): on the same silicon die.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Digital Noise → Substrate Coupling → Radio Transmission</a:t>
            </a:r>
            <a:endParaRPr lang="zh-TW" altLang="en-US" sz="24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65" y="3726030"/>
            <a:ext cx="2241275" cy="2046257"/>
          </a:xfrm>
          <a:prstGeom prst="rect">
            <a:avLst/>
          </a:prstGeom>
        </p:spPr>
      </p:pic>
      <p:sp>
        <p:nvSpPr>
          <p:cNvPr id="5" name="Rectangle 54">
            <a:extLst>
              <a:ext uri="{FF2B5EF4-FFF2-40B4-BE49-F238E27FC236}">
                <a16:creationId xmlns:a16="http://schemas.microsoft.com/office/drawing/2014/main" id="{14E22308-B352-422C-9091-2E906FF8E0A1}"/>
              </a:ext>
            </a:extLst>
          </p:cNvPr>
          <p:cNvSpPr/>
          <p:nvPr/>
        </p:nvSpPr>
        <p:spPr>
          <a:xfrm>
            <a:off x="0" y="61333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Camurati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Poeplau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Muench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T. Hayes, and A.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Francillon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. Screaming channels: When electromagnetic side channel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smeet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 radio transceivers. ACM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Conferenceon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 Computer and Communications Security, CCS, 2018.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4E22308-B352-422C-9091-2E906FF8E0A1}"/>
              </a:ext>
            </a:extLst>
          </p:cNvPr>
          <p:cNvSpPr/>
          <p:nvPr/>
        </p:nvSpPr>
        <p:spPr>
          <a:xfrm>
            <a:off x="468313" y="5773637"/>
            <a:ext cx="338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nRF51822 Bluetooth LE</a:t>
            </a:r>
            <a:r>
              <a:rPr lang="zh-TW" altLang="en-US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2.4GHz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89" y="3717032"/>
            <a:ext cx="4030467" cy="205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313" y="134907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Screaming channels:</a:t>
            </a:r>
            <a:b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From a Detailed Analysis to Improved Attacks (IACR, TCHES, vol. 2020-3)</a:t>
            </a:r>
            <a:b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</a:br>
            <a: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Far Field EM Side-Channel Attack on AES Using Deep Learning (ACM, ASHES, 2020)</a:t>
            </a:r>
            <a:endParaRPr lang="zh-TW" altLang="en-US" sz="2025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28"/>
          <a:stretch/>
        </p:blipFill>
        <p:spPr>
          <a:xfrm>
            <a:off x="187340" y="2454127"/>
            <a:ext cx="3652311" cy="19367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52" y="2454127"/>
            <a:ext cx="4593920" cy="19322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437112"/>
            <a:ext cx="6295406" cy="1214544"/>
          </a:xfrm>
          <a:prstGeom prst="rect">
            <a:avLst/>
          </a:prstGeom>
        </p:spPr>
      </p:pic>
      <p:sp>
        <p:nvSpPr>
          <p:cNvPr id="7" name="Rectangle 54">
            <a:extLst>
              <a:ext uri="{FF2B5EF4-FFF2-40B4-BE49-F238E27FC236}">
                <a16:creationId xmlns:a16="http://schemas.microsoft.com/office/drawing/2014/main" id="{14E22308-B352-422C-9091-2E906FF8E0A1}"/>
              </a:ext>
            </a:extLst>
          </p:cNvPr>
          <p:cNvSpPr/>
          <p:nvPr/>
        </p:nvSpPr>
        <p:spPr>
          <a:xfrm>
            <a:off x="-1" y="5853722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Camurati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Francillon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F.-X.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Standaert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"Understanding Screaming Channels: From a Detailed Analysis to Improved Attacks." IACR TCHES 2020 vol. 3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R. Wang, H. Wang, and E.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Dubrova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"Far Field EM Side-Channel Attack on AES Using Deep Learning" ACM Workshop on Attacks and Solutions in Hardware Security (ASHES), 2020.</a:t>
            </a:r>
          </a:p>
        </p:txBody>
      </p:sp>
      <p:sp>
        <p:nvSpPr>
          <p:cNvPr id="8" name="矩形 12">
            <a:extLst>
              <a:ext uri="{FF2B5EF4-FFF2-40B4-BE49-F238E27FC236}">
                <a16:creationId xmlns:a16="http://schemas.microsoft.com/office/drawing/2014/main" id="{D4B329CE-C484-47C6-AB2F-77D2653638ED}"/>
              </a:ext>
            </a:extLst>
          </p:cNvPr>
          <p:cNvSpPr/>
          <p:nvPr/>
        </p:nvSpPr>
        <p:spPr>
          <a:xfrm>
            <a:off x="3920113" y="3448300"/>
            <a:ext cx="1500692" cy="507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1">
              <a:solidFill>
                <a:srgbClr val="006600"/>
              </a:solidFill>
            </a:endParaRPr>
          </a:p>
        </p:txBody>
      </p:sp>
      <p:sp>
        <p:nvSpPr>
          <p:cNvPr id="9" name="矩形 12">
            <a:extLst>
              <a:ext uri="{FF2B5EF4-FFF2-40B4-BE49-F238E27FC236}">
                <a16:creationId xmlns:a16="http://schemas.microsoft.com/office/drawing/2014/main" id="{D4B329CE-C484-47C6-AB2F-77D2653638ED}"/>
              </a:ext>
            </a:extLst>
          </p:cNvPr>
          <p:cNvSpPr/>
          <p:nvPr/>
        </p:nvSpPr>
        <p:spPr>
          <a:xfrm>
            <a:off x="187339" y="2454127"/>
            <a:ext cx="1788329" cy="1932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1">
              <a:solidFill>
                <a:srgbClr val="006600"/>
              </a:solidFill>
            </a:endParaRPr>
          </a:p>
        </p:txBody>
      </p:sp>
      <p:sp>
        <p:nvSpPr>
          <p:cNvPr id="10" name="矩形 12">
            <a:extLst>
              <a:ext uri="{FF2B5EF4-FFF2-40B4-BE49-F238E27FC236}">
                <a16:creationId xmlns:a16="http://schemas.microsoft.com/office/drawing/2014/main" id="{D4B329CE-C484-47C6-AB2F-77D2653638ED}"/>
              </a:ext>
            </a:extLst>
          </p:cNvPr>
          <p:cNvSpPr/>
          <p:nvPr/>
        </p:nvSpPr>
        <p:spPr>
          <a:xfrm>
            <a:off x="2013495" y="2454127"/>
            <a:ext cx="1788329" cy="1932263"/>
          </a:xfrm>
          <a:prstGeom prst="rect">
            <a:avLst/>
          </a:prstGeom>
          <a:noFill/>
          <a:ln w="38100">
            <a:solidFill>
              <a:srgbClr val="1232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1">
              <a:solidFill>
                <a:srgbClr val="0066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D4B329CE-C484-47C6-AB2F-77D2653638ED}"/>
              </a:ext>
            </a:extLst>
          </p:cNvPr>
          <p:cNvSpPr/>
          <p:nvPr/>
        </p:nvSpPr>
        <p:spPr>
          <a:xfrm>
            <a:off x="7381386" y="3447864"/>
            <a:ext cx="1037382" cy="507897"/>
          </a:xfrm>
          <a:prstGeom prst="rect">
            <a:avLst/>
          </a:prstGeom>
          <a:noFill/>
          <a:ln w="38100">
            <a:solidFill>
              <a:srgbClr val="1232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1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BF390-41A7-4BCA-9FB4-15F576FC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Side Journey to Titan</a:t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 Channel Attack on Google Titan Security Key (2021)</a:t>
            </a:r>
            <a:endParaRPr lang="en-GB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9AB27D-979E-499D-8201-2FCEBFFF5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Secret Key of the Google Titan Security Key (US version) can be cloned by attackers (under some attack scenario)</a:t>
            </a:r>
          </a:p>
          <a:p>
            <a:r>
              <a:rPr lang="en-US" altLang="zh-TW" sz="2800" dirty="0"/>
              <a:t>Runs the FIDO U2F (Universal Second Factor) Protocol</a:t>
            </a:r>
            <a:endParaRPr lang="zh-TW" altLang="en-US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1F4D38-0101-446B-B132-1F8D22B6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A73822-0601-4A51-BA14-06C2D62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34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70CDD9-4D78-4201-BEF3-ACC1FB4DC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63" y="3861048"/>
            <a:ext cx="3515172" cy="18335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D5A44F-F5DB-41EE-874E-9558D259D192}"/>
              </a:ext>
            </a:extLst>
          </p:cNvPr>
          <p:cNvSpPr/>
          <p:nvPr/>
        </p:nvSpPr>
        <p:spPr>
          <a:xfrm>
            <a:off x="468313" y="5859801"/>
            <a:ext cx="5452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1400" dirty="0">
                <a:hlinkClick r:id="rId4"/>
              </a:rPr>
              <a:t>https://ninjalab.io/a-side-journey-to-titan/</a:t>
            </a:r>
            <a:endParaRPr lang="en-US" altLang="zh-TW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zh-TW" sz="1400" dirty="0">
                <a:hlinkClick r:id="rId5"/>
              </a:rPr>
              <a:t>https://store.google.com/ca/product/titan_security_key?hl=en-GB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409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544CFF-7852-48F8-A052-94DC889B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83" y="857251"/>
            <a:ext cx="3192118" cy="30122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BB434D-A1D3-4F09-8ADF-4E3693E28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759" y="3869531"/>
            <a:ext cx="3032062" cy="16829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98D96C-7769-4391-8778-BCD7889F1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349" y="3899892"/>
            <a:ext cx="2998680" cy="17014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B0160A-628D-476E-A21E-1C4BAF5AF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123" y="853785"/>
            <a:ext cx="3217917" cy="3022891"/>
          </a:xfrm>
          <a:prstGeom prst="rect">
            <a:avLst/>
          </a:prstGeom>
        </p:spPr>
      </p:pic>
      <p:pic>
        <p:nvPicPr>
          <p:cNvPr id="8" name="圖片 4">
            <a:extLst>
              <a:ext uri="{FF2B5EF4-FFF2-40B4-BE49-F238E27FC236}">
                <a16:creationId xmlns:a16="http://schemas.microsoft.com/office/drawing/2014/main" id="{E53198F5-73EF-426C-8DD9-DF6B745212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23" t="-509" r="42270" b="41139"/>
          <a:stretch/>
        </p:blipFill>
        <p:spPr>
          <a:xfrm>
            <a:off x="68523" y="857250"/>
            <a:ext cx="2840155" cy="45677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5424963"/>
            <a:ext cx="236667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900" dirty="0">
                <a:hlinkClick r:id="rId8"/>
              </a:rPr>
              <a:t>https://ninjalab.io/a-side-journey-to-titan/</a:t>
            </a:r>
            <a:endParaRPr lang="en-US" altLang="zh-TW" sz="900" dirty="0"/>
          </a:p>
        </p:txBody>
      </p:sp>
    </p:spTree>
    <p:extLst>
      <p:ext uri="{BB962C8B-B14F-4D97-AF65-F5344CB8AC3E}">
        <p14:creationId xmlns:p14="http://schemas.microsoft.com/office/powerpoint/2010/main" val="1211067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BF390-41A7-4BCA-9FB4-15F576FC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Side Journey to Titan</a:t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 Channel Attack on Google Titan Security Key (2021)</a:t>
            </a:r>
            <a:endParaRPr lang="en-GB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9AB27D-979E-499D-8201-2FCEBFFF5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Other possibly impacted products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Several NXP </a:t>
            </a:r>
            <a:r>
              <a:rPr lang="en-US" altLang="zh-TW" sz="2400" dirty="0" err="1"/>
              <a:t>JavaCard</a:t>
            </a:r>
            <a:r>
              <a:rPr lang="en-US" altLang="zh-TW" sz="2400" dirty="0"/>
              <a:t> smartcards based on P5x chips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Google Titan Security Key (EU version)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 err="1"/>
              <a:t>Yubico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Yubikey</a:t>
            </a:r>
            <a:r>
              <a:rPr lang="en-US" altLang="zh-TW" sz="2400" dirty="0"/>
              <a:t> Neo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 err="1"/>
              <a:t>Feitian</a:t>
            </a:r>
            <a:r>
              <a:rPr lang="en-US" altLang="zh-TW" sz="2400" dirty="0"/>
              <a:t> FIDO NFC USB-A / K9,</a:t>
            </a:r>
            <a:r>
              <a:rPr lang="zh-TW" altLang="en-US" sz="2400" dirty="0"/>
              <a:t> </a:t>
            </a:r>
            <a:r>
              <a:rPr lang="en-US" altLang="zh-TW" sz="2400" dirty="0" err="1"/>
              <a:t>MultiPass</a:t>
            </a:r>
            <a:r>
              <a:rPr lang="en-US" altLang="zh-TW" sz="2400" dirty="0"/>
              <a:t> FIDO / K13,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 err="1"/>
              <a:t>Feitian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ePass</a:t>
            </a:r>
            <a:r>
              <a:rPr lang="en-US" altLang="zh-TW" sz="2400" dirty="0"/>
              <a:t> FIDO USB-C/ K21,</a:t>
            </a:r>
            <a:r>
              <a:rPr lang="zh-TW" altLang="en-US" sz="2400" dirty="0"/>
              <a:t> </a:t>
            </a:r>
            <a:r>
              <a:rPr lang="en-US" altLang="zh-TW" sz="2400" dirty="0"/>
              <a:t>FIDO NFC USB-C/ K40</a:t>
            </a:r>
            <a:r>
              <a:rPr lang="zh-TW" altLang="en-US" sz="2400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1F4D38-0101-446B-B132-1F8D22B6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A73822-0601-4A51-BA14-06C2D62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2B3B2B-2B0A-4A2E-8F29-DA0BA27EBCDA}"/>
              </a:ext>
            </a:extLst>
          </p:cNvPr>
          <p:cNvSpPr/>
          <p:nvPr/>
        </p:nvSpPr>
        <p:spPr>
          <a:xfrm>
            <a:off x="468313" y="5859801"/>
            <a:ext cx="5452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1400" dirty="0">
                <a:hlinkClick r:id="rId2"/>
              </a:rPr>
              <a:t>https://ninjalab.io/a-side-journey-to-titan/</a:t>
            </a:r>
            <a:endParaRPr lang="en-US" altLang="zh-TW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zh-TW" sz="1400" dirty="0">
                <a:hlinkClick r:id="rId3"/>
              </a:rPr>
              <a:t>https://store.google.com/ca/product/titan_security_key?hl=en-GB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963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440C4-2FB5-4313-95CC-B784487C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CVE, Common Vulnerabilities and Exposures</a:t>
            </a:r>
            <a:endParaRPr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A54D94-8FD2-4BBA-8C1C-A81D645D2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C0609-24AB-4396-9C8B-04000967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7770EC-E241-4110-84CD-5998DB03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37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E65F58-A43D-4983-A385-BF86C3B3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084"/>
            <a:ext cx="9144000" cy="5266916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2563AC-BA7F-49FD-B7CC-8853BDE8BE0B}"/>
              </a:ext>
            </a:extLst>
          </p:cNvPr>
          <p:cNvSpPr/>
          <p:nvPr/>
        </p:nvSpPr>
        <p:spPr>
          <a:xfrm>
            <a:off x="0" y="3244334"/>
            <a:ext cx="2143571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2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440C4-2FB5-4313-95CC-B784487C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CVE, Common Vulnerabilities and Exposures</a:t>
            </a:r>
            <a:endParaRPr lang="zh-TW" altLang="en-US" sz="2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A54D94-8FD2-4BBA-8C1C-A81D645D2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C0609-24AB-4396-9C8B-04000967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7770EC-E241-4110-84CD-5998DB03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38</a:t>
            </a:fld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10E8C0-5A41-4C68-886E-CB0D2512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830"/>
            <a:ext cx="9144000" cy="518217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B9F65C2-97F7-47BB-9DFF-F9F1796E6AAA}"/>
              </a:ext>
            </a:extLst>
          </p:cNvPr>
          <p:cNvSpPr/>
          <p:nvPr/>
        </p:nvSpPr>
        <p:spPr>
          <a:xfrm>
            <a:off x="1" y="6237312"/>
            <a:ext cx="9144000" cy="600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80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DB7209-11A5-4A8E-AFF2-830546E7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5. </a:t>
            </a:r>
            <a:r>
              <a:rPr lang="en-US" altLang="zh-TW" sz="3200" b="1" dirty="0">
                <a:ea typeface="新細明體" pitchFamily="18" charset="-120"/>
              </a:rPr>
              <a:t>Advanced Encryption Standard</a:t>
            </a:r>
            <a:endParaRPr lang="zh-TW" altLang="en-US" sz="32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052F1F-F6C7-4DD1-86B4-7C422E98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C251BE-51EF-489B-A367-5C9C60BB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39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05B4C7-A8F8-453C-B2E8-FB2320C0B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0" y="2562138"/>
            <a:ext cx="1316052" cy="19642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C2A38C4-BD69-41B1-8C16-26D9CBF0FB36}"/>
              </a:ext>
            </a:extLst>
          </p:cNvPr>
          <p:cNvSpPr/>
          <p:nvPr/>
        </p:nvSpPr>
        <p:spPr>
          <a:xfrm>
            <a:off x="58060" y="5770250"/>
            <a:ext cx="4806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https://link.springer.com/book/10.1007/978-3-642-04101-3</a:t>
            </a:r>
            <a:endParaRPr lang="en-GB" sz="1400" dirty="0"/>
          </a:p>
          <a:p>
            <a:r>
              <a:rPr lang="en-GB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https://www.mpi-sp.org/39026/christof-paar</a:t>
            </a:r>
            <a:endParaRPr lang="en-GB" sz="1400" dirty="0"/>
          </a:p>
          <a:p>
            <a:r>
              <a:rPr lang="en-GB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https://www.hshl.de/personen/prof-dr-ing-jan-pelzl</a:t>
            </a:r>
            <a:endParaRPr lang="en-GB" sz="1400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7D89A0A-6A44-4DF9-9EEE-0CFE74F1E168}"/>
              </a:ext>
            </a:extLst>
          </p:cNvPr>
          <p:cNvSpPr/>
          <p:nvPr/>
        </p:nvSpPr>
        <p:spPr>
          <a:xfrm>
            <a:off x="114372" y="4881934"/>
            <a:ext cx="22858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Max Planck Institute for Security and Privacy 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D265E1-B0A5-4732-BBAD-06F6D7EC4691}"/>
              </a:ext>
            </a:extLst>
          </p:cNvPr>
          <p:cNvSpPr/>
          <p:nvPr/>
        </p:nvSpPr>
        <p:spPr>
          <a:xfrm>
            <a:off x="2495155" y="4501193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Jan </a:t>
            </a:r>
            <a:r>
              <a:rPr lang="en-GB" b="1" dirty="0" err="1"/>
              <a:t>Pelzl</a:t>
            </a:r>
            <a:r>
              <a:rPr lang="en-GB" b="1" dirty="0"/>
              <a:t> </a:t>
            </a:r>
            <a:endParaRPr lang="en-US" altLang="zh-TW" b="1" dirty="0">
              <a:solidFill>
                <a:srgbClr val="0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2CDC9D-7246-4AB6-BF6D-2C6DEACFD952}"/>
              </a:ext>
            </a:extLst>
          </p:cNvPr>
          <p:cNvSpPr/>
          <p:nvPr/>
        </p:nvSpPr>
        <p:spPr>
          <a:xfrm>
            <a:off x="107504" y="451260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</a:rPr>
              <a:t>Christof </a:t>
            </a:r>
            <a:r>
              <a:rPr lang="en-US" altLang="zh-TW" b="1" dirty="0" err="1">
                <a:solidFill>
                  <a:srgbClr val="000000"/>
                </a:solidFill>
              </a:rPr>
              <a:t>Paar</a:t>
            </a:r>
            <a:endParaRPr lang="en-US" altLang="zh-TW" b="1" dirty="0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6FFAF2-82C3-4BA7-AC3D-109943F6DF34}"/>
              </a:ext>
            </a:extLst>
          </p:cNvPr>
          <p:cNvSpPr/>
          <p:nvPr/>
        </p:nvSpPr>
        <p:spPr>
          <a:xfrm>
            <a:off x="2407097" y="4833108"/>
            <a:ext cx="2934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University of Applied Sciences, Hamm-Lippstadt 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6CF61CA-2CDD-44B1-A230-16052BA04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023" y="2562138"/>
            <a:ext cx="1964257" cy="1964257"/>
          </a:xfrm>
          <a:prstGeom prst="rect">
            <a:avLst/>
          </a:prstGeom>
        </p:spPr>
      </p:pic>
      <p:pic>
        <p:nvPicPr>
          <p:cNvPr id="13" name="內容版面配置區 6">
            <a:extLst>
              <a:ext uri="{FF2B5EF4-FFF2-40B4-BE49-F238E27FC236}">
                <a16:creationId xmlns:a16="http://schemas.microsoft.com/office/drawing/2014/main" id="{E8837C38-6EEF-4B81-8552-B87680DEDD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0498" y="1830640"/>
            <a:ext cx="3303502" cy="501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1823EE-5006-46A4-A0D6-A0CE23D24FA1}"/>
              </a:ext>
            </a:extLst>
          </p:cNvPr>
          <p:cNvSpPr txBox="1"/>
          <p:nvPr/>
        </p:nvSpPr>
        <p:spPr>
          <a:xfrm>
            <a:off x="114372" y="1987477"/>
            <a:ext cx="56360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sz="2400" b="1" dirty="0"/>
              <a:t>Understanding cryptography (Ch.4)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970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DE8B7A-3C95-4D51-8165-E38E79B1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98176E-6B7F-435C-900B-7D4F9E9D2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C926C9-D587-4AA2-982C-536D822D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CEF7-9246-40EF-B183-41D552515E1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290F20-8161-4C57-9D9B-BAC94D55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</a:t>
            </a:fld>
            <a:endParaRPr lang="en-US" altLang="zh-TW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A8FF0EEC-9821-43CB-BDE1-5C62DF9AC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" t="23102" r="5144" b="1999"/>
          <a:stretch/>
        </p:blipFill>
        <p:spPr bwMode="auto">
          <a:xfrm>
            <a:off x="26238" y="1052736"/>
            <a:ext cx="9071992" cy="480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9042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4C478-01D6-48A1-982A-27551895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ea typeface="新細明體" pitchFamily="18" charset="-120"/>
              </a:rPr>
              <a:t>AES 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4F21C-3440-4556-83CD-8C4113264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800" dirty="0">
                <a:ea typeface="新細明體" pitchFamily="18" charset="-120"/>
              </a:rPr>
              <a:t>Overview of the AES algorithm</a:t>
            </a:r>
          </a:p>
          <a:p>
            <a:r>
              <a:rPr lang="de-DE" altLang="zh-TW" sz="2800" dirty="0">
                <a:ea typeface="新細明體" pitchFamily="18" charset="-120"/>
              </a:rPr>
              <a:t>Internal structure of AES</a:t>
            </a:r>
          </a:p>
          <a:p>
            <a:pPr marL="720725" lvl="1" indent="-342900"/>
            <a:r>
              <a:rPr lang="de-DE" altLang="zh-TW" sz="2400" dirty="0">
                <a:ea typeface="新細明體" pitchFamily="18" charset="-120"/>
              </a:rPr>
              <a:t>Byte Substitution layer</a:t>
            </a:r>
          </a:p>
          <a:p>
            <a:pPr marL="720725" lvl="1" indent="-342900"/>
            <a:r>
              <a:rPr lang="de-DE" altLang="zh-TW" sz="2400" dirty="0">
                <a:ea typeface="新細明體" pitchFamily="18" charset="-120"/>
              </a:rPr>
              <a:t>Diffusion layer</a:t>
            </a:r>
          </a:p>
          <a:p>
            <a:pPr marL="720725" lvl="1" indent="-342900"/>
            <a:r>
              <a:rPr lang="de-DE" altLang="zh-TW" sz="2400" dirty="0">
                <a:ea typeface="新細明體" pitchFamily="18" charset="-120"/>
              </a:rPr>
              <a:t>Key Addition layer</a:t>
            </a:r>
          </a:p>
          <a:p>
            <a:pPr marL="720725" lvl="1" indent="-342900"/>
            <a:r>
              <a:rPr lang="de-DE" altLang="zh-TW" sz="2400" dirty="0">
                <a:ea typeface="新細明體" pitchFamily="18" charset="-120"/>
              </a:rPr>
              <a:t>Key schedule</a:t>
            </a:r>
          </a:p>
          <a:p>
            <a:r>
              <a:rPr lang="de-DE" altLang="zh-TW" sz="2800" dirty="0">
                <a:ea typeface="新細明體" pitchFamily="18" charset="-120"/>
              </a:rPr>
              <a:t>Decryption</a:t>
            </a:r>
          </a:p>
          <a:p>
            <a:r>
              <a:rPr lang="de-DE" altLang="zh-TW" sz="2800" dirty="0">
                <a:ea typeface="新細明體" pitchFamily="18" charset="-120"/>
              </a:rPr>
              <a:t>Practical issues</a:t>
            </a: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88CFC1-B764-4EE5-BF5C-0F06DC17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CFBC-6726-4C87-BE1A-ADAAF4B42328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CDDA9E-EF64-4E14-AB68-79A3EDB5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9932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7DDF7-B901-4047-B26B-1AC3751C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Overview of the AES algorithm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C08329-8A98-4F3E-9FDE-91AADE4C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496175" cy="4497387"/>
          </a:xfrm>
        </p:spPr>
        <p:txBody>
          <a:bodyPr/>
          <a:lstStyle/>
          <a:p>
            <a:pPr>
              <a:lnSpc>
                <a:spcPct val="105000"/>
              </a:lnSpc>
              <a:buClr>
                <a:srgbClr val="007AC2"/>
              </a:buClr>
              <a:buSzPct val="120000"/>
            </a:pPr>
            <a:r>
              <a:rPr lang="en-US" altLang="zh-TW" sz="2400" dirty="0">
                <a:ea typeface="新細明體" pitchFamily="18" charset="-120"/>
              </a:rPr>
              <a:t>AES is the most widely used symmetric cipher today</a:t>
            </a:r>
          </a:p>
          <a:p>
            <a:pPr>
              <a:lnSpc>
                <a:spcPct val="105000"/>
              </a:lnSpc>
              <a:buClr>
                <a:srgbClr val="007AC2"/>
              </a:buClr>
              <a:buSzPct val="120000"/>
            </a:pPr>
            <a:r>
              <a:rPr lang="en-US" altLang="zh-TW" sz="2400" dirty="0">
                <a:ea typeface="新細明體" pitchFamily="18" charset="-120"/>
              </a:rPr>
              <a:t>The algorithm for AES was chosen by the US </a:t>
            </a:r>
            <a:r>
              <a:rPr lang="en-US" altLang="zh-TW" sz="2400" i="1" dirty="0">
                <a:solidFill>
                  <a:srgbClr val="FF0000"/>
                </a:solidFill>
                <a:ea typeface="新細明體" pitchFamily="18" charset="-120"/>
              </a:rPr>
              <a:t>National Institute of Standards and Technology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 (NIST)</a:t>
            </a:r>
            <a:r>
              <a:rPr lang="en-US" altLang="zh-TW" sz="2400" dirty="0">
                <a:ea typeface="新細明體" pitchFamily="18" charset="-120"/>
              </a:rPr>
              <a:t> in a multi-year selection process</a:t>
            </a:r>
            <a:endParaRPr lang="en-US" altLang="zh-TW" sz="160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buClr>
                <a:srgbClr val="007AC2"/>
              </a:buClr>
              <a:buSzPct val="120000"/>
            </a:pPr>
            <a:r>
              <a:rPr lang="en-US" altLang="zh-TW" sz="2400" dirty="0">
                <a:ea typeface="新細明體" pitchFamily="18" charset="-120"/>
              </a:rPr>
              <a:t>The requirements for all AES candidate submissions were:</a:t>
            </a:r>
          </a:p>
          <a:p>
            <a:pPr lvl="1">
              <a:lnSpc>
                <a:spcPct val="105000"/>
              </a:lnSpc>
              <a:buClr>
                <a:srgbClr val="007AC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altLang="zh-TW" sz="2400" dirty="0">
                <a:ea typeface="新細明體" pitchFamily="18" charset="-120"/>
              </a:rPr>
              <a:t>Block cipher with </a:t>
            </a:r>
            <a:r>
              <a:rPr lang="en-US" altLang="zh-TW" sz="2400" b="1" dirty="0">
                <a:ea typeface="新細明體" pitchFamily="18" charset="-120"/>
              </a:rPr>
              <a:t>128-bit block size</a:t>
            </a:r>
          </a:p>
          <a:p>
            <a:pPr lvl="1">
              <a:lnSpc>
                <a:spcPct val="105000"/>
              </a:lnSpc>
              <a:buClr>
                <a:srgbClr val="007AC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altLang="zh-TW" sz="2400" b="1" dirty="0">
                <a:ea typeface="新細明體" pitchFamily="18" charset="-120"/>
              </a:rPr>
              <a:t>Three supported key lengths</a:t>
            </a:r>
            <a:r>
              <a:rPr lang="en-US" altLang="zh-TW" sz="2400" dirty="0">
                <a:ea typeface="新細明體" pitchFamily="18" charset="-120"/>
              </a:rPr>
              <a:t>:</a:t>
            </a:r>
            <a:r>
              <a:rPr lang="en-US" altLang="zh-TW" sz="2400" b="1" dirty="0">
                <a:ea typeface="新細明體" pitchFamily="18" charset="-120"/>
              </a:rPr>
              <a:t> </a:t>
            </a:r>
            <a:r>
              <a:rPr lang="en-US" altLang="zh-TW" sz="2400" dirty="0">
                <a:ea typeface="新細明體" pitchFamily="18" charset="-120"/>
              </a:rPr>
              <a:t>128, 192, and 256 bits</a:t>
            </a:r>
          </a:p>
          <a:p>
            <a:pPr lvl="1">
              <a:lnSpc>
                <a:spcPct val="105000"/>
              </a:lnSpc>
              <a:buClr>
                <a:srgbClr val="007AC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altLang="zh-TW" sz="2400" dirty="0">
                <a:ea typeface="新細明體" pitchFamily="18" charset="-120"/>
              </a:rPr>
              <a:t>Security relative to other submitted algorithms</a:t>
            </a:r>
          </a:p>
          <a:p>
            <a:pPr lvl="1">
              <a:lnSpc>
                <a:spcPct val="105000"/>
              </a:lnSpc>
              <a:buClr>
                <a:srgbClr val="007AC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altLang="zh-TW" sz="2400" b="1" dirty="0">
                <a:ea typeface="新細明體" pitchFamily="18" charset="-120"/>
              </a:rPr>
              <a:t>Efficiency</a:t>
            </a:r>
            <a:r>
              <a:rPr lang="en-US" altLang="zh-TW" sz="2400" dirty="0">
                <a:ea typeface="新細明體" pitchFamily="18" charset="-120"/>
              </a:rPr>
              <a:t> in software and hardware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E2FEAE-78B5-47DE-9E9A-231B5417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13D7-2FB8-4938-A5F6-FA972389B100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B4A9B6-27A5-4A2D-B53E-9C17566B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0184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10B82-D168-44CB-80F9-910081CE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Chronology of the AES Selection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068C6-DE33-4868-AC50-E29633CF7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568183" cy="449738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The need for a new block cipher was announced by NIST in January 1997</a:t>
            </a:r>
          </a:p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15 candidates algorithms were accepted in August 1998 and 5 finalists were announced in August 1999: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ea typeface="新細明體" pitchFamily="18" charset="-120"/>
              </a:rPr>
              <a:t>Rijndael </a:t>
            </a:r>
            <a:r>
              <a:rPr lang="de-DE" altLang="zh-TW" sz="1800" dirty="0">
                <a:ea typeface="新細明體" pitchFamily="18" charset="-120"/>
              </a:rPr>
              <a:t>– J. Daemen &amp; V. Rijmen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ea typeface="新細明體" pitchFamily="18" charset="-120"/>
              </a:rPr>
              <a:t>Serpent </a:t>
            </a:r>
            <a:r>
              <a:rPr lang="de-DE" altLang="zh-TW" sz="1800" dirty="0">
                <a:ea typeface="新細明體" pitchFamily="18" charset="-120"/>
              </a:rPr>
              <a:t>– Eli Biham et al.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ea typeface="新細明體" pitchFamily="18" charset="-120"/>
              </a:rPr>
              <a:t>Twofish </a:t>
            </a:r>
            <a:r>
              <a:rPr lang="de-DE" altLang="zh-TW" sz="1800" dirty="0">
                <a:ea typeface="新細明體" pitchFamily="18" charset="-120"/>
              </a:rPr>
              <a:t>– B. Schneier et al.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solidFill>
                  <a:srgbClr val="000000"/>
                </a:solidFill>
                <a:ea typeface="新細明體" pitchFamily="18" charset="-120"/>
              </a:rPr>
              <a:t>RC6 </a:t>
            </a:r>
            <a:r>
              <a:rPr lang="de-DE" altLang="zh-TW" sz="1800" dirty="0">
                <a:solidFill>
                  <a:srgbClr val="000000"/>
                </a:solidFill>
                <a:ea typeface="新細明體" pitchFamily="18" charset="-120"/>
              </a:rPr>
              <a:t>– RSA Laboratories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solidFill>
                  <a:srgbClr val="000000"/>
                </a:solidFill>
                <a:ea typeface="新細明體" pitchFamily="18" charset="-120"/>
              </a:rPr>
              <a:t>Mars</a:t>
            </a:r>
            <a:r>
              <a:rPr lang="de-DE" altLang="zh-TW" sz="1800" dirty="0">
                <a:solidFill>
                  <a:srgbClr val="000000"/>
                </a:solidFill>
                <a:ea typeface="新細明體" pitchFamily="18" charset="-120"/>
              </a:rPr>
              <a:t> – IBM Corporation</a:t>
            </a:r>
          </a:p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In October 2000, </a:t>
            </a:r>
            <a:r>
              <a:rPr lang="de-DE" altLang="zh-TW" sz="2400" i="1" dirty="0">
                <a:ea typeface="新細明體" pitchFamily="18" charset="-120"/>
              </a:rPr>
              <a:t>Rijndael</a:t>
            </a:r>
            <a:r>
              <a:rPr lang="de-DE" altLang="zh-TW" sz="2400" dirty="0">
                <a:ea typeface="新細明體" pitchFamily="18" charset="-120"/>
              </a:rPr>
              <a:t> was chosen as the AES. And AES was formally approved as a US federal standard in </a:t>
            </a:r>
            <a:r>
              <a:rPr lang="de-DE" altLang="zh-TW" sz="2400" dirty="0">
                <a:solidFill>
                  <a:srgbClr val="FF0000"/>
                </a:solidFill>
                <a:ea typeface="新細明體" pitchFamily="18" charset="-120"/>
              </a:rPr>
              <a:t>November 2001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E0E698-B832-4BAF-9EBA-F04BBBDB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E997-4E89-4E6B-A494-E0BF76B96563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AC1E90-DB87-4F13-AB93-3D8C6DEF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8824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79FB3-4641-4CE6-AF90-55E7D703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AES: Overview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CF1116-46F7-4021-BF14-BB8BEED16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437051-5A00-479C-86FB-DC7E8DFFA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68AE-3FDF-4E9E-9C75-02710091E169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59043-483C-4438-AC9B-4B2822C4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43</a:t>
            </a:fld>
            <a:endParaRPr lang="en-US" altLang="zh-TW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C3D9731-5C1B-492E-81DB-F87C672960C6}"/>
              </a:ext>
            </a:extLst>
          </p:cNvPr>
          <p:cNvSpPr txBox="1">
            <a:spLocks/>
          </p:cNvSpPr>
          <p:nvPr/>
        </p:nvSpPr>
        <p:spPr bwMode="auto">
          <a:xfrm>
            <a:off x="1043608" y="3181526"/>
            <a:ext cx="7899400" cy="1504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altLang="zh-TW" sz="2000" dirty="0">
              <a:ea typeface="新細明體" pitchFamily="18" charset="-120"/>
            </a:endParaRPr>
          </a:p>
          <a:p>
            <a:endParaRPr lang="de-DE" altLang="zh-TW" sz="2000" dirty="0">
              <a:ea typeface="新細明體" pitchFamily="18" charset="-120"/>
            </a:endParaRPr>
          </a:p>
          <a:p>
            <a:endParaRPr lang="de-DE" altLang="zh-TW" sz="2000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de-DE" altLang="zh-TW" sz="2000" dirty="0">
                <a:ea typeface="新細明體" pitchFamily="18" charset="-120"/>
              </a:rPr>
              <a:t>The number of rounds depends on the chosen key length:</a:t>
            </a:r>
          </a:p>
        </p:txBody>
      </p:sp>
      <p:pic>
        <p:nvPicPr>
          <p:cNvPr id="7" name="Picture 2" descr="E:\Uni\Cryptobook\grundlagen_krypto\graphics\rijndael_princ.png">
            <a:extLst>
              <a:ext uri="{FF2B5EF4-FFF2-40B4-BE49-F238E27FC236}">
                <a16:creationId xmlns:a16="http://schemas.microsoft.com/office/drawing/2014/main" id="{090F6B6C-96B3-46F0-82C4-3BED82B07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912" y="1691495"/>
            <a:ext cx="289560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25">
            <a:extLst>
              <a:ext uri="{FF2B5EF4-FFF2-40B4-BE49-F238E27FC236}">
                <a16:creationId xmlns:a16="http://schemas.microsoft.com/office/drawing/2014/main" id="{51A80189-51FF-411F-880D-8FFF2E38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38137"/>
              </p:ext>
            </p:extLst>
          </p:nvPr>
        </p:nvGraphicFramePr>
        <p:xfrm>
          <a:off x="1403648" y="4878299"/>
          <a:ext cx="6096000" cy="1584456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Key length (bits)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Number of rounds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192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8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877D2-DA6E-4D0D-8282-328D3356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AES: Overview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567AF-95DD-498B-9427-B7E89E9E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</a:pPr>
            <a:r>
              <a:rPr lang="de-DE" altLang="zh-TW" dirty="0">
                <a:ea typeface="新細明體" pitchFamily="18" charset="-120"/>
              </a:rPr>
              <a:t>Iterated cipher with </a:t>
            </a:r>
            <a:br>
              <a:rPr lang="de-DE" altLang="zh-TW" dirty="0">
                <a:ea typeface="新細明體" pitchFamily="18" charset="-120"/>
              </a:rPr>
            </a:br>
            <a:r>
              <a:rPr lang="de-DE" altLang="zh-TW" dirty="0">
                <a:ea typeface="新細明體" pitchFamily="18" charset="-120"/>
              </a:rPr>
              <a:t>10/12/14 rounds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</a:pPr>
            <a:r>
              <a:rPr lang="de-DE" altLang="zh-TW" dirty="0">
                <a:ea typeface="新細明體" pitchFamily="18" charset="-120"/>
              </a:rPr>
              <a:t>Each round </a:t>
            </a:r>
            <a:br>
              <a:rPr lang="de-DE" altLang="zh-TW" dirty="0">
                <a:ea typeface="新細明體" pitchFamily="18" charset="-120"/>
              </a:rPr>
            </a:br>
            <a:r>
              <a:rPr lang="de-DE" altLang="zh-TW" dirty="0">
                <a:ea typeface="新細明體" pitchFamily="18" charset="-120"/>
              </a:rPr>
              <a:t>consists of </a:t>
            </a:r>
            <a:r>
              <a:rPr lang="en-US" altLang="zh-TW" dirty="0">
                <a:ea typeface="新細明體" pitchFamily="18" charset="-120"/>
              </a:rPr>
              <a:t>“Layers”</a:t>
            </a: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627EDC-A013-4862-B4F8-22C101CC7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D2ED-7416-42FB-8631-8A23D6B33666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51B385-348D-46D7-9646-BA411CAE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44</a:t>
            </a:fld>
            <a:endParaRPr lang="en-US" altLang="zh-TW"/>
          </a:p>
        </p:txBody>
      </p:sp>
      <p:pic>
        <p:nvPicPr>
          <p:cNvPr id="6" name="Inhaltsplatzhalter 5" descr="rijndael_flow.png">
            <a:extLst>
              <a:ext uri="{FF2B5EF4-FFF2-40B4-BE49-F238E27FC236}">
                <a16:creationId xmlns:a16="http://schemas.microsoft.com/office/drawing/2014/main" id="{F460BD17-1273-472F-990F-A0883AB85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24"/>
            <a:ext cx="4521435" cy="658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8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F5749-23D1-4106-BA84-EFD48CBF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3600" dirty="0">
                <a:ea typeface="新細明體" pitchFamily="18" charset="-120"/>
              </a:rPr>
              <a:t>AES: Overview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154E03-1914-4A73-B27A-87A4E2651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https://www.youtube.com/watch?v=mlzxpkdXP58</a:t>
            </a:r>
            <a:endParaRPr lang="en-GB" dirty="0"/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31CF6-8C07-4476-BA28-68B2807C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8850E2-8A14-4760-A590-95A243A2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7353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48400-DFDB-4CD5-BE03-B913FF0A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zh-TW" sz="4000" dirty="0">
                <a:ea typeface="新細明體" pitchFamily="18" charset="-120"/>
              </a:rPr>
              <a:t>Internal structure of AES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7285D7-C581-47E5-8AE3-4909FCC86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AES is a byte-oriented cipher</a:t>
            </a:r>
          </a:p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The state </a:t>
            </a:r>
            <a:r>
              <a:rPr lang="de-DE" altLang="zh-TW" sz="2400" i="1" dirty="0">
                <a:ea typeface="新細明體" pitchFamily="18" charset="-120"/>
              </a:rPr>
              <a:t>A</a:t>
            </a:r>
            <a:r>
              <a:rPr lang="de-DE" altLang="zh-TW" sz="2400" dirty="0">
                <a:ea typeface="新細明體" pitchFamily="18" charset="-120"/>
              </a:rPr>
              <a:t> (i.e., the 128-bit data path) can be arranged in a 4 </a:t>
            </a:r>
            <a:r>
              <a:rPr lang="de-DE" altLang="zh-TW" sz="2400" dirty="0">
                <a:ea typeface="新細明體" pitchFamily="18" charset="-120"/>
                <a:sym typeface="Symbol" pitchFamily="18" charset="2"/>
              </a:rPr>
              <a:t></a:t>
            </a:r>
            <a:r>
              <a:rPr lang="de-DE" altLang="zh-TW" sz="2400" dirty="0">
                <a:ea typeface="新細明體" pitchFamily="18" charset="-120"/>
              </a:rPr>
              <a:t> 4 matrix:</a:t>
            </a: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with </a:t>
            </a:r>
            <a:r>
              <a:rPr lang="de-DE" altLang="zh-TW" sz="2400" i="1" dirty="0">
                <a:ea typeface="新細明體" pitchFamily="18" charset="-120"/>
              </a:rPr>
              <a:t>A</a:t>
            </a:r>
            <a:r>
              <a:rPr lang="de-DE" altLang="zh-TW" sz="2400" baseline="-25000" dirty="0">
                <a:ea typeface="新細明體" pitchFamily="18" charset="-120"/>
              </a:rPr>
              <a:t>0</a:t>
            </a:r>
            <a:r>
              <a:rPr lang="de-DE" altLang="zh-TW" sz="2400" dirty="0">
                <a:ea typeface="新細明體" pitchFamily="18" charset="-120"/>
              </a:rPr>
              <a:t>, …,</a:t>
            </a:r>
            <a:r>
              <a:rPr lang="de-DE" altLang="zh-TW" sz="2400" i="1" dirty="0">
                <a:ea typeface="新細明體" pitchFamily="18" charset="-120"/>
              </a:rPr>
              <a:t> A</a:t>
            </a:r>
            <a:r>
              <a:rPr lang="de-DE" altLang="zh-TW" sz="2400" baseline="-25000" dirty="0">
                <a:ea typeface="新細明體" pitchFamily="18" charset="-120"/>
              </a:rPr>
              <a:t>15</a:t>
            </a:r>
            <a:r>
              <a:rPr lang="de-DE" altLang="zh-TW" sz="2400" i="1" dirty="0">
                <a:ea typeface="新細明體" pitchFamily="18" charset="-120"/>
              </a:rPr>
              <a:t> </a:t>
            </a:r>
            <a:r>
              <a:rPr lang="de-DE" altLang="zh-TW" sz="2400" dirty="0">
                <a:ea typeface="新細明體" pitchFamily="18" charset="-120"/>
              </a:rPr>
              <a:t>denoting the 16-byte input of AES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4F460-F4C0-4069-8D52-1356BE8E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41DB-F517-48A9-A416-50D3B155C42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09D302-FE10-45C3-B10D-E02A1182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46</a:t>
            </a:fld>
            <a:endParaRPr lang="en-US" altLang="zh-TW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DF29A84-9AAA-4014-BA98-C33336790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4880"/>
              </p:ext>
            </p:extLst>
          </p:nvPr>
        </p:nvGraphicFramePr>
        <p:xfrm>
          <a:off x="3419872" y="3068960"/>
          <a:ext cx="3384550" cy="2447926"/>
        </p:xfrm>
        <a:graphic>
          <a:graphicData uri="http://schemas.openxmlformats.org/drawingml/2006/table">
            <a:tbl>
              <a:tblPr/>
              <a:tblGrid>
                <a:gridCol w="846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7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5857F-AF16-4274-8E7B-79729D36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Internal Structure of AES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750BF3-BE97-4A0B-821F-C8265F67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dirty="0">
                <a:ea typeface="新細明體" pitchFamily="18" charset="-120"/>
              </a:rPr>
              <a:t>Round function for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rounds 1, 2, …, </a:t>
            </a:r>
            <a:r>
              <a:rPr lang="de-DE" altLang="zh-TW" sz="2400" i="1" dirty="0">
                <a:ea typeface="新細明體" pitchFamily="18" charset="-120"/>
              </a:rPr>
              <a:t>n</a:t>
            </a:r>
            <a:r>
              <a:rPr lang="de-DE" altLang="zh-TW" sz="2400" i="1" baseline="-25000" dirty="0">
                <a:ea typeface="新細明體" pitchFamily="18" charset="-120"/>
              </a:rPr>
              <a:t>r</a:t>
            </a:r>
            <a:r>
              <a:rPr lang="de-DE" altLang="zh-TW" sz="2400" baseline="-25000" dirty="0">
                <a:ea typeface="新細明體" pitchFamily="18" charset="-120"/>
              </a:rPr>
              <a:t> </a:t>
            </a:r>
            <a:r>
              <a:rPr lang="en-US" altLang="zh-TW" sz="2400" baseline="-25000" dirty="0">
                <a:ea typeface="新細明體" pitchFamily="18" charset="-120"/>
              </a:rPr>
              <a:t>–</a:t>
            </a:r>
            <a:r>
              <a:rPr lang="de-DE" altLang="zh-TW" sz="2400" baseline="-25000" dirty="0">
                <a:ea typeface="新細明體" pitchFamily="18" charset="-120"/>
              </a:rPr>
              <a:t>1</a:t>
            </a:r>
            <a:r>
              <a:rPr lang="de-DE" altLang="zh-TW" sz="2400" dirty="0">
                <a:ea typeface="新細明體" pitchFamily="18" charset="-120"/>
              </a:rPr>
              <a:t>:</a:t>
            </a: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r>
              <a:rPr lang="de-DE" altLang="zh-TW" sz="2400" dirty="0">
                <a:ea typeface="新細明體" pitchFamily="18" charset="-120"/>
              </a:rPr>
              <a:t>Note: In the last round, the MixColumn tansformation is omitted</a:t>
            </a:r>
          </a:p>
          <a:p>
            <a:endParaRPr lang="de-DE" altLang="zh-TW" sz="2400" baseline="-25000" dirty="0">
              <a:ea typeface="新細明體" pitchFamily="18" charset="-120"/>
            </a:endParaRP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49E1A4-25E5-43A4-99E0-B75C0779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D9410-115E-4DCB-9599-E1B428251AB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978E82-D19C-4E0A-9E6C-92E2283F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47</a:t>
            </a:fld>
            <a:endParaRPr lang="en-US" altLang="zh-TW"/>
          </a:p>
        </p:txBody>
      </p:sp>
      <p:pic>
        <p:nvPicPr>
          <p:cNvPr id="7" name="Inhaltsplatzhalter 5" descr="aes_round.png">
            <a:extLst>
              <a:ext uri="{FF2B5EF4-FFF2-40B4-BE49-F238E27FC236}">
                <a16:creationId xmlns:a16="http://schemas.microsoft.com/office/drawing/2014/main" id="{3B821A12-C00A-4AC1-BA0B-7D3A892EA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315" y="1916832"/>
            <a:ext cx="4439141" cy="371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3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0056C-C0DC-47B1-863B-E728E746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Byte Substitution Layer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5C127-1039-40E5-AB59-9F684D07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568183" cy="4497387"/>
          </a:xfrm>
        </p:spPr>
        <p:txBody>
          <a:bodyPr/>
          <a:lstStyle/>
          <a:p>
            <a:pPr lvl="0">
              <a:lnSpc>
                <a:spcPct val="105000"/>
              </a:lnSpc>
              <a:defRPr/>
            </a:pP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This layer consists of 16 </a:t>
            </a:r>
            <a:r>
              <a:rPr lang="de-DE" altLang="zh-TW" sz="2000" b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S-Boxes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with the following properties:</a:t>
            </a:r>
          </a:p>
          <a:p>
            <a:pPr lvl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lang="de-DE" altLang="zh-TW" sz="2000" b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Identical, 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The only </a:t>
            </a:r>
            <a:r>
              <a:rPr lang="de-DE" altLang="zh-TW" sz="2000" b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nonlinear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operation of AES, </a:t>
            </a:r>
          </a:p>
          <a:p>
            <a:pPr marL="385762" lvl="1" indent="0">
              <a:lnSpc>
                <a:spcPct val="105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  i.e., </a:t>
            </a:r>
            <a:r>
              <a:rPr lang="de-DE" altLang="zh-TW" sz="2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ByteSub(</a:t>
            </a:r>
            <a:r>
              <a:rPr lang="de-DE" altLang="zh-TW" sz="2000" i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A</a:t>
            </a:r>
            <a:r>
              <a:rPr lang="de-DE" altLang="zh-TW" sz="2000" i="1" baseline="-25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</a:t>
            </a:r>
            <a:r>
              <a:rPr lang="de-DE" altLang="zh-TW" sz="2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)</a:t>
            </a:r>
            <a:r>
              <a:rPr lang="de-DE" altLang="zh-TW" sz="2000" baseline="-25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 </a:t>
            </a:r>
            <a:r>
              <a:rPr lang="de-DE" altLang="zh-TW" sz="2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+</a:t>
            </a:r>
            <a:r>
              <a:rPr lang="de-DE" altLang="zh-TW" sz="2000" baseline="-25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 </a:t>
            </a:r>
            <a:r>
              <a:rPr lang="de-DE" altLang="zh-TW" sz="2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ByteSub(</a:t>
            </a:r>
            <a:r>
              <a:rPr lang="de-DE" altLang="zh-TW" sz="2000" i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A</a:t>
            </a:r>
            <a:r>
              <a:rPr lang="de-DE" altLang="zh-TW" sz="2000" i="1" baseline="-25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j</a:t>
            </a:r>
            <a:r>
              <a:rPr lang="de-DE" altLang="zh-TW" sz="2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) ≠ ByteSub(</a:t>
            </a:r>
            <a:r>
              <a:rPr lang="de-DE" altLang="zh-TW" sz="2000" i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A</a:t>
            </a:r>
            <a:r>
              <a:rPr lang="de-DE" altLang="zh-TW" sz="2000" i="1" baseline="-25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i</a:t>
            </a:r>
            <a:r>
              <a:rPr lang="de-DE" altLang="zh-TW" sz="2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 +</a:t>
            </a:r>
            <a:r>
              <a:rPr lang="de-DE" altLang="zh-TW" sz="2000" baseline="-25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 </a:t>
            </a:r>
            <a:r>
              <a:rPr lang="de-DE" altLang="zh-TW" sz="2000" i="1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A</a:t>
            </a:r>
            <a:r>
              <a:rPr lang="de-DE" altLang="zh-TW" sz="2000" i="1" baseline="-25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j</a:t>
            </a:r>
            <a:r>
              <a:rPr lang="de-DE" altLang="zh-TW" sz="2000" dirty="0">
                <a:solidFill>
                  <a:srgbClr val="FF0000"/>
                </a:solidFill>
                <a:latin typeface="+mj-lt"/>
                <a:ea typeface="新細明體" pitchFamily="18" charset="-120"/>
              </a:rPr>
              <a:t>), 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for </a:t>
            </a:r>
            <a:r>
              <a:rPr lang="de-DE" altLang="zh-TW" sz="2000" i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i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, </a:t>
            </a:r>
            <a:r>
              <a:rPr lang="de-DE" altLang="zh-TW" sz="2000" i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j 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= 0, …, 15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0414F1-D9B9-4AE5-B83A-E8523B4BF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2D7B-9D7B-43A8-8DA4-97B4936878F5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A3B046-59BC-4A0F-8052-2011E48D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02937C-E1FB-4CC5-B156-915FFCE3E76A}"/>
              </a:ext>
            </a:extLst>
          </p:cNvPr>
          <p:cNvSpPr txBox="1">
            <a:spLocks/>
          </p:cNvSpPr>
          <p:nvPr/>
        </p:nvSpPr>
        <p:spPr bwMode="auto">
          <a:xfrm>
            <a:off x="539552" y="3501008"/>
            <a:ext cx="3665093" cy="270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95263" indent="-1952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8891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952500" indent="-187325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325563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6986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1558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130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0702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5274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05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de-DE" altLang="zh-TW" sz="2000" b="1" kern="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Bijective</a:t>
            </a:r>
            <a:r>
              <a:rPr lang="de-DE" altLang="zh-TW" sz="2000" kern="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, i.e., there exists a </a:t>
            </a:r>
            <a:r>
              <a:rPr lang="de-DE" altLang="zh-TW" sz="2000" kern="0" dirty="0">
                <a:solidFill>
                  <a:srgbClr val="FF0000"/>
                </a:solidFill>
                <a:latin typeface="Arial" charset="0"/>
                <a:ea typeface="新細明體" pitchFamily="18" charset="-120"/>
              </a:rPr>
              <a:t>one-to-one mapping </a:t>
            </a:r>
            <a:r>
              <a:rPr lang="de-DE" altLang="zh-TW" sz="2000" kern="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of input and output bytes     </a:t>
            </a:r>
            <a:r>
              <a:rPr lang="en-US" altLang="zh-TW" sz="2000" kern="0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</a:t>
            </a:r>
            <a:r>
              <a:rPr lang="de-DE" altLang="zh-TW" sz="2000" kern="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S-Box can be uniquely reversed</a:t>
            </a:r>
            <a:endParaRPr lang="de-DE" altLang="zh-TW" sz="2000" kern="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defRPr/>
            </a:pPr>
            <a:r>
              <a:rPr lang="de-DE" altLang="zh-TW" sz="2000" kern="0" dirty="0">
                <a:ea typeface="新細明體" pitchFamily="18" charset="-120"/>
              </a:rPr>
              <a:t>I</a:t>
            </a:r>
            <a:r>
              <a:rPr lang="de-DE" altLang="zh-TW" sz="2000" kern="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n software implementations, the S-Box is usually realized as a lookup table</a:t>
            </a:r>
            <a:endParaRPr lang="de-DE" altLang="zh-TW" sz="2000" kern="0" dirty="0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7" name="Inhaltsplatzhalter 5" descr="aes_round.png">
            <a:extLst>
              <a:ext uri="{FF2B5EF4-FFF2-40B4-BE49-F238E27FC236}">
                <a16:creationId xmlns:a16="http://schemas.microsoft.com/office/drawing/2014/main" id="{6B701240-5DCC-40B1-BC2F-925A84D50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315" y="3140968"/>
            <a:ext cx="4439141" cy="371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hteck 8">
            <a:extLst>
              <a:ext uri="{FF2B5EF4-FFF2-40B4-BE49-F238E27FC236}">
                <a16:creationId xmlns:a16="http://schemas.microsoft.com/office/drawing/2014/main" id="{1E12899E-C1F2-4F7F-ACDC-C290B606D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429000"/>
            <a:ext cx="4824413" cy="293802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de-DE" altLang="zh-TW" sz="180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895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Inhaltsplatzhalter 2"/>
          <p:cNvSpPr>
            <a:spLocks noGrp="1"/>
          </p:cNvSpPr>
          <p:nvPr>
            <p:ph idx="1"/>
          </p:nvPr>
        </p:nvSpPr>
        <p:spPr>
          <a:xfrm>
            <a:off x="179385" y="1700808"/>
            <a:ext cx="4032229" cy="4586288"/>
          </a:xfrm>
        </p:spPr>
        <p:txBody>
          <a:bodyPr/>
          <a:lstStyle/>
          <a:p>
            <a:pPr>
              <a:lnSpc>
                <a:spcPct val="105000"/>
              </a:lnSpc>
              <a:buFontTx/>
              <a:buNone/>
            </a:pPr>
            <a:r>
              <a:rPr lang="de-DE" altLang="zh-TW" sz="2000" dirty="0">
                <a:ea typeface="新細明體" pitchFamily="18" charset="-120"/>
              </a:rPr>
              <a:t>The Diffusion layer </a:t>
            </a:r>
          </a:p>
          <a:p>
            <a:pPr>
              <a:lnSpc>
                <a:spcPct val="105000"/>
              </a:lnSpc>
            </a:pPr>
            <a:r>
              <a:rPr lang="de-DE" altLang="zh-TW" sz="2000" dirty="0">
                <a:ea typeface="新細明體" pitchFamily="18" charset="-120"/>
              </a:rPr>
              <a:t>provides diffusion over all input state bits</a:t>
            </a:r>
          </a:p>
          <a:p>
            <a:pPr>
              <a:lnSpc>
                <a:spcPct val="105000"/>
              </a:lnSpc>
            </a:pPr>
            <a:r>
              <a:rPr lang="de-DE" altLang="zh-TW" sz="2000" dirty="0">
                <a:ea typeface="新細明體" pitchFamily="18" charset="-120"/>
              </a:rPr>
              <a:t>consists of two sublayers:</a:t>
            </a:r>
          </a:p>
          <a:p>
            <a:pPr lvl="1">
              <a:lnSpc>
                <a:spcPct val="105000"/>
              </a:lnSpc>
            </a:pPr>
            <a:r>
              <a:rPr lang="de-DE" altLang="zh-TW" sz="2000" b="1" dirty="0">
                <a:ea typeface="新細明體" pitchFamily="18" charset="-120"/>
              </a:rPr>
              <a:t>ShiftRows Sublayer</a:t>
            </a:r>
            <a:r>
              <a:rPr lang="de-DE" altLang="zh-TW" sz="2000" dirty="0">
                <a:ea typeface="新細明體" pitchFamily="18" charset="-120"/>
              </a:rPr>
              <a:t>: Permutation of the data on a byte level</a:t>
            </a:r>
          </a:p>
          <a:p>
            <a:pPr lvl="1">
              <a:lnSpc>
                <a:spcPct val="105000"/>
              </a:lnSpc>
            </a:pPr>
            <a:r>
              <a:rPr lang="de-DE" altLang="zh-TW" sz="2000" b="1" dirty="0">
                <a:ea typeface="新細明體" pitchFamily="18" charset="-120"/>
              </a:rPr>
              <a:t>MixColumn Sublayer</a:t>
            </a:r>
            <a:r>
              <a:rPr lang="de-DE" altLang="zh-TW" sz="2000" dirty="0">
                <a:ea typeface="新細明體" pitchFamily="18" charset="-120"/>
              </a:rPr>
              <a:t>: Matrix operation which combines (</a:t>
            </a:r>
            <a:r>
              <a:rPr lang="en-US" altLang="zh-TW" sz="2000" dirty="0">
                <a:ea typeface="新細明體" pitchFamily="18" charset="-120"/>
              </a:rPr>
              <a:t>“mixes”)</a:t>
            </a:r>
            <a:r>
              <a:rPr lang="de-DE" altLang="zh-TW" sz="2000" dirty="0">
                <a:ea typeface="新細明體" pitchFamily="18" charset="-120"/>
              </a:rPr>
              <a:t> blocks of four bytes</a:t>
            </a:r>
            <a:endParaRPr lang="de-DE" altLang="zh-TW" sz="800" dirty="0">
              <a:ea typeface="新細明體" pitchFamily="18" charset="-120"/>
            </a:endParaRPr>
          </a:p>
          <a:p>
            <a:pPr>
              <a:lnSpc>
                <a:spcPct val="105000"/>
              </a:lnSpc>
            </a:pPr>
            <a:r>
              <a:rPr lang="de-DE" altLang="zh-TW" sz="2000" dirty="0">
                <a:ea typeface="新細明體" pitchFamily="18" charset="-120"/>
              </a:rPr>
              <a:t>performs </a:t>
            </a:r>
            <a:r>
              <a:rPr lang="de-DE" altLang="zh-TW" sz="2000" dirty="0">
                <a:solidFill>
                  <a:srgbClr val="FF0000"/>
                </a:solidFill>
                <a:ea typeface="新細明體" pitchFamily="18" charset="-120"/>
              </a:rPr>
              <a:t>a linear operation </a:t>
            </a:r>
            <a:r>
              <a:rPr lang="de-DE" altLang="zh-TW" sz="2000" dirty="0">
                <a:ea typeface="新細明體" pitchFamily="18" charset="-120"/>
              </a:rPr>
              <a:t>on state matrices </a:t>
            </a:r>
            <a:r>
              <a:rPr lang="de-DE" altLang="zh-TW" sz="2000" i="1" dirty="0">
                <a:ea typeface="新細明體" pitchFamily="18" charset="-120"/>
              </a:rPr>
              <a:t>A</a:t>
            </a:r>
            <a:r>
              <a:rPr lang="de-DE" altLang="zh-TW" sz="2000" dirty="0">
                <a:ea typeface="新細明體" pitchFamily="18" charset="-120"/>
              </a:rPr>
              <a:t>, </a:t>
            </a:r>
            <a:r>
              <a:rPr lang="de-DE" altLang="zh-TW" sz="2000" i="1" dirty="0">
                <a:ea typeface="新細明體" pitchFamily="18" charset="-120"/>
              </a:rPr>
              <a:t>B</a:t>
            </a:r>
            <a:r>
              <a:rPr lang="de-DE" altLang="zh-TW" sz="2000" dirty="0">
                <a:ea typeface="新細明體" pitchFamily="18" charset="-120"/>
              </a:rPr>
              <a:t>, i.e.,</a:t>
            </a:r>
          </a:p>
        </p:txBody>
      </p:sp>
      <p:grpSp>
        <p:nvGrpSpPr>
          <p:cNvPr id="28683" name="Group 11"/>
          <p:cNvGrpSpPr>
            <a:grpSpLocks/>
          </p:cNvGrpSpPr>
          <p:nvPr/>
        </p:nvGrpSpPr>
        <p:grpSpPr bwMode="auto">
          <a:xfrm>
            <a:off x="4211614" y="1772121"/>
            <a:ext cx="4753001" cy="4321175"/>
            <a:chOff x="4148" y="225"/>
            <a:chExt cx="1415" cy="1112"/>
          </a:xfrm>
        </p:grpSpPr>
        <p:pic>
          <p:nvPicPr>
            <p:cNvPr id="24583" name="Inhaltsplatzhalter 5" descr="aes_roun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5" y="225"/>
              <a:ext cx="1328" cy="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4" name="Rechteck 8"/>
            <p:cNvSpPr>
              <a:spLocks noChangeArrowheads="1"/>
            </p:cNvSpPr>
            <p:nvPr/>
          </p:nvSpPr>
          <p:spPr bwMode="auto">
            <a:xfrm>
              <a:off x="4148" y="391"/>
              <a:ext cx="1415" cy="548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</p:grpSp>
      <p:sp>
        <p:nvSpPr>
          <p:cNvPr id="24581" name="Foliennummernplatzhalter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856F36A-C59E-499E-B1E8-B5CCCD2839C6}" type="slidenum">
              <a:rPr lang="de-DE" altLang="zh-TW" sz="900" smtClean="0">
                <a:solidFill>
                  <a:srgbClr val="394073"/>
                </a:solidFill>
                <a:ea typeface="新細明體" pitchFamily="18" charset="-120"/>
              </a:rPr>
              <a:pPr/>
              <a:t>49</a:t>
            </a:fld>
            <a:r>
              <a:rPr lang="de-DE" altLang="zh-TW" sz="900">
                <a:solidFill>
                  <a:srgbClr val="394073"/>
                </a:solidFill>
                <a:ea typeface="新細明體" pitchFamily="18" charset="-120"/>
              </a:rPr>
              <a:t>/26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611560" y="6180431"/>
            <a:ext cx="4105275" cy="30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95263" indent="-1952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8891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952500" indent="-187325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325563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6986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1558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130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0702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5274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  <a:buFontTx/>
              <a:buNone/>
              <a:defRPr/>
            </a:pPr>
            <a:r>
              <a:rPr lang="de-DE" altLang="zh-TW" sz="2000" kern="0" dirty="0">
                <a:solidFill>
                  <a:srgbClr val="FF0000"/>
                </a:solidFill>
                <a:ea typeface="新細明體" pitchFamily="18" charset="-120"/>
              </a:rPr>
              <a:t>DIFF(</a:t>
            </a:r>
            <a:r>
              <a:rPr lang="de-DE" altLang="zh-TW" sz="2000" i="1" kern="0" dirty="0">
                <a:solidFill>
                  <a:srgbClr val="FF0000"/>
                </a:solidFill>
                <a:ea typeface="新細明體" pitchFamily="18" charset="-120"/>
              </a:rPr>
              <a:t>A</a:t>
            </a:r>
            <a:r>
              <a:rPr lang="de-DE" altLang="zh-TW" sz="2000" kern="0" dirty="0">
                <a:solidFill>
                  <a:srgbClr val="FF0000"/>
                </a:solidFill>
                <a:ea typeface="新細明體" pitchFamily="18" charset="-120"/>
              </a:rPr>
              <a:t>) + DIFF(</a:t>
            </a:r>
            <a:r>
              <a:rPr lang="de-DE" altLang="zh-TW" sz="2000" i="1" kern="0" dirty="0">
                <a:solidFill>
                  <a:srgbClr val="FF0000"/>
                </a:solidFill>
                <a:ea typeface="新細明體" pitchFamily="18" charset="-120"/>
              </a:rPr>
              <a:t>B</a:t>
            </a:r>
            <a:r>
              <a:rPr lang="de-DE" altLang="zh-TW" sz="2000" kern="0" dirty="0">
                <a:solidFill>
                  <a:srgbClr val="FF0000"/>
                </a:solidFill>
                <a:ea typeface="新細明體" pitchFamily="18" charset="-120"/>
              </a:rPr>
              <a:t>) = DIFF(</a:t>
            </a:r>
            <a:r>
              <a:rPr lang="de-DE" altLang="zh-TW" sz="2000" i="1" kern="0" dirty="0">
                <a:solidFill>
                  <a:srgbClr val="FF0000"/>
                </a:solidFill>
                <a:ea typeface="新細明體" pitchFamily="18" charset="-120"/>
              </a:rPr>
              <a:t>A</a:t>
            </a:r>
            <a:r>
              <a:rPr lang="de-DE" altLang="zh-TW" sz="2000" kern="0" dirty="0">
                <a:solidFill>
                  <a:srgbClr val="FF0000"/>
                </a:solidFill>
                <a:ea typeface="新細明體" pitchFamily="18" charset="-120"/>
              </a:rPr>
              <a:t> +</a:t>
            </a:r>
            <a:r>
              <a:rPr lang="de-DE" altLang="zh-TW" sz="2000" kern="0" baseline="-25000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de-DE" altLang="zh-TW" sz="2000" i="1" kern="0" dirty="0">
                <a:solidFill>
                  <a:srgbClr val="FF0000"/>
                </a:solidFill>
                <a:ea typeface="新細明體" pitchFamily="18" charset="-120"/>
              </a:rPr>
              <a:t>B</a:t>
            </a:r>
            <a:r>
              <a:rPr lang="de-DE" altLang="zh-TW" sz="2000" kern="0" dirty="0">
                <a:solidFill>
                  <a:srgbClr val="FF0000"/>
                </a:solidFill>
                <a:ea typeface="新細明體" pitchFamily="18" charset="-120"/>
              </a:rPr>
              <a:t>)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EF2A1A8-E642-4286-96AF-33462F21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ACE9-9331-47F2-966A-7A29E845EAF1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EFAF1D3-02D3-4DB3-9650-148F1627C61D}"/>
              </a:ext>
            </a:extLst>
          </p:cNvPr>
          <p:cNvSpPr txBox="1">
            <a:spLocks/>
          </p:cNvSpPr>
          <p:nvPr/>
        </p:nvSpPr>
        <p:spPr bwMode="auto">
          <a:xfrm>
            <a:off x="468313" y="1052513"/>
            <a:ext cx="8229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8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de-DE" altLang="zh-TW" sz="4000" dirty="0">
                <a:ea typeface="新細明體" pitchFamily="18" charset="-120"/>
              </a:rPr>
              <a:t>Diffusion Layer</a:t>
            </a:r>
            <a:endParaRPr lang="en-GB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7ED34D-5541-4D53-B5C2-E8140941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F457A3-9ADA-42A1-9142-A439474C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D3770F-A8FC-40E8-8454-C39CA6A26F32}"/>
              </a:ext>
            </a:extLst>
          </p:cNvPr>
          <p:cNvSpPr/>
          <p:nvPr/>
        </p:nvSpPr>
        <p:spPr>
          <a:xfrm>
            <a:off x="2137238" y="1040596"/>
            <a:ext cx="4401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2022 The ACM Conference on Computer and Communications Security (CCS)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4CBCDE-ED04-4EEC-88F7-DB8FF3E5B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391"/>
            <a:ext cx="6448822" cy="25828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AA49991-135D-429B-AE00-1ED3BBECB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9" r="3511"/>
          <a:stretch/>
        </p:blipFill>
        <p:spPr>
          <a:xfrm>
            <a:off x="6450579" y="0"/>
            <a:ext cx="2699794" cy="246235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D1FFA57-A10D-46F2-B29E-F34C697E5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66"/>
          <a:stretch/>
        </p:blipFill>
        <p:spPr>
          <a:xfrm>
            <a:off x="6449701" y="2351776"/>
            <a:ext cx="2699793" cy="251175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D7E569A-F02B-4E07-B89B-A561DF860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" y="4821836"/>
            <a:ext cx="9143999" cy="20361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FE2ADF7-F80B-4699-8125-46A49389C8EA}"/>
              </a:ext>
            </a:extLst>
          </p:cNvPr>
          <p:cNvSpPr/>
          <p:nvPr/>
        </p:nvSpPr>
        <p:spPr>
          <a:xfrm>
            <a:off x="329024" y="4869160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IACR Transactions on Cryptographic Hardware and Embedded Systems (TCHES)</a:t>
            </a:r>
          </a:p>
        </p:txBody>
      </p:sp>
    </p:spTree>
    <p:extLst>
      <p:ext uri="{BB962C8B-B14F-4D97-AF65-F5344CB8AC3E}">
        <p14:creationId xmlns:p14="http://schemas.microsoft.com/office/powerpoint/2010/main" val="3858966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0B525-26DE-4C03-8A1A-382BE659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ShiftRows Sublayer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864408-BE65-456C-918D-E058C6321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dirty="0">
                <a:ea typeface="新細明體" pitchFamily="18" charset="-120"/>
              </a:rPr>
              <a:t>Rows of the state matrix are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shifted cyclically: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Input matrix: </a:t>
            </a:r>
          </a:p>
          <a:p>
            <a:pPr>
              <a:buFont typeface="Arial" panose="020B0604020202020204" pitchFamily="34" charset="0"/>
              <a:buChar char="•"/>
            </a:pPr>
            <a:endParaRPr lang="de-DE" altLang="zh-TW" sz="2400" dirty="0">
              <a:ea typeface="新細明體" pitchFamily="18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altLang="zh-TW" sz="2400" dirty="0">
              <a:ea typeface="新細明體" pitchFamily="18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altLang="zh-TW" sz="2400" dirty="0">
              <a:ea typeface="新細明體" pitchFamily="18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altLang="zh-TW" sz="2400" dirty="0">
              <a:ea typeface="新細明體" pitchFamily="18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Output matrix:</a:t>
            </a:r>
            <a:endParaRPr lang="en-GB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D80FD2-CF41-48C9-9194-CF0E2B3D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78E0D7-3BC0-4D8D-931D-FB81EB56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50</a:t>
            </a:fld>
            <a:endParaRPr lang="en-US" altLang="zh-TW"/>
          </a:p>
        </p:txBody>
      </p:sp>
      <p:graphicFrame>
        <p:nvGraphicFramePr>
          <p:cNvPr id="6" name="Tabelle 10">
            <a:extLst>
              <a:ext uri="{FF2B5EF4-FFF2-40B4-BE49-F238E27FC236}">
                <a16:creationId xmlns:a16="http://schemas.microsoft.com/office/drawing/2014/main" id="{47782CD0-2535-4F88-A5DA-E2ED8633A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62459"/>
              </p:ext>
            </p:extLst>
          </p:nvPr>
        </p:nvGraphicFramePr>
        <p:xfrm>
          <a:off x="2923754" y="2722611"/>
          <a:ext cx="2584450" cy="1714501"/>
        </p:xfrm>
        <a:graphic>
          <a:graphicData uri="http://schemas.openxmlformats.org/drawingml/2006/table">
            <a:tbl>
              <a:tblPr/>
              <a:tblGrid>
                <a:gridCol w="646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e 11">
            <a:extLst>
              <a:ext uri="{FF2B5EF4-FFF2-40B4-BE49-F238E27FC236}">
                <a16:creationId xmlns:a16="http://schemas.microsoft.com/office/drawing/2014/main" id="{EAAD8840-D77D-42C9-A19B-1744E63F4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85683"/>
              </p:ext>
            </p:extLst>
          </p:nvPr>
        </p:nvGraphicFramePr>
        <p:xfrm>
          <a:off x="2915816" y="4543054"/>
          <a:ext cx="2592388" cy="1846263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5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9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13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10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14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6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15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7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feld 12">
            <a:extLst>
              <a:ext uri="{FF2B5EF4-FFF2-40B4-BE49-F238E27FC236}">
                <a16:creationId xmlns:a16="http://schemas.microsoft.com/office/drawing/2014/main" id="{BEEFAFFE-C733-4ABA-8D0F-A9C4FD85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23" y="4581128"/>
            <a:ext cx="387032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	no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← one position left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← two positions left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← three positions left shift</a:t>
            </a:r>
          </a:p>
        </p:txBody>
      </p:sp>
      <p:grpSp>
        <p:nvGrpSpPr>
          <p:cNvPr id="9" name="Group 65">
            <a:extLst>
              <a:ext uri="{FF2B5EF4-FFF2-40B4-BE49-F238E27FC236}">
                <a16:creationId xmlns:a16="http://schemas.microsoft.com/office/drawing/2014/main" id="{B997FB18-ADD0-4D20-AAA1-DCF38CDB4351}"/>
              </a:ext>
            </a:extLst>
          </p:cNvPr>
          <p:cNvGrpSpPr>
            <a:grpSpLocks/>
          </p:cNvGrpSpPr>
          <p:nvPr/>
        </p:nvGrpSpPr>
        <p:grpSpPr bwMode="auto">
          <a:xfrm>
            <a:off x="5508104" y="1903439"/>
            <a:ext cx="3538538" cy="2630487"/>
            <a:chOff x="4122" y="225"/>
            <a:chExt cx="1458" cy="1112"/>
          </a:xfrm>
        </p:grpSpPr>
        <p:pic>
          <p:nvPicPr>
            <p:cNvPr id="10" name="Inhaltsplatzhalter 5" descr="aes_round.png">
              <a:extLst>
                <a:ext uri="{FF2B5EF4-FFF2-40B4-BE49-F238E27FC236}">
                  <a16:creationId xmlns:a16="http://schemas.microsoft.com/office/drawing/2014/main" id="{272FC3BC-6681-4624-8A91-2C2CCFCE9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5" y="225"/>
              <a:ext cx="1328" cy="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hteck 8">
              <a:extLst>
                <a:ext uri="{FF2B5EF4-FFF2-40B4-BE49-F238E27FC236}">
                  <a16:creationId xmlns:a16="http://schemas.microsoft.com/office/drawing/2014/main" id="{F723C64D-18E6-4D81-98E6-9D9ACAA7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401"/>
              <a:ext cx="1458" cy="548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  <p:sp>
          <p:nvSpPr>
            <p:cNvPr id="12" name="Rechteck 8">
              <a:extLst>
                <a:ext uri="{FF2B5EF4-FFF2-40B4-BE49-F238E27FC236}">
                  <a16:creationId xmlns:a16="http://schemas.microsoft.com/office/drawing/2014/main" id="{B1E63B50-0B37-483C-AECC-A1DD4E371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405"/>
              <a:ext cx="1447" cy="320"/>
            </a:xfrm>
            <a:prstGeom prst="rect">
              <a:avLst/>
            </a:prstGeom>
            <a:solidFill>
              <a:srgbClr val="FFFF00">
                <a:alpha val="10196"/>
              </a:srgb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5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92076A-B652-44A1-A245-2B02BFC0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MixColumn Sublayer</a:t>
            </a:r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DF0EEC-4B8D-4DD9-92F6-E668A067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D7320F-4375-4EE4-BFC7-D2CA0BDC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51</a:t>
            </a:fld>
            <a:endParaRPr lang="en-US" altLang="zh-TW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63C2E47-8141-40EF-BCFB-B7715894D68C}"/>
              </a:ext>
            </a:extLst>
          </p:cNvPr>
          <p:cNvGrpSpPr/>
          <p:nvPr/>
        </p:nvGrpSpPr>
        <p:grpSpPr>
          <a:xfrm>
            <a:off x="4830568" y="1772890"/>
            <a:ext cx="3944561" cy="3816350"/>
            <a:chOff x="4830568" y="1341438"/>
            <a:chExt cx="3944561" cy="3816350"/>
          </a:xfrm>
        </p:grpSpPr>
        <p:pic>
          <p:nvPicPr>
            <p:cNvPr id="7" name="Inhaltsplatzhalter 5" descr="aes_round.png">
              <a:extLst>
                <a:ext uri="{FF2B5EF4-FFF2-40B4-BE49-F238E27FC236}">
                  <a16:creationId xmlns:a16="http://schemas.microsoft.com/office/drawing/2014/main" id="{B9A9B8C5-E9EF-4F1E-80B3-A3F3D2684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68" y="1341438"/>
              <a:ext cx="3944561" cy="381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hteck 8">
              <a:extLst>
                <a:ext uri="{FF2B5EF4-FFF2-40B4-BE49-F238E27FC236}">
                  <a16:creationId xmlns:a16="http://schemas.microsoft.com/office/drawing/2014/main" id="{9515CCFA-D8AC-463F-B8E3-0F1D49F2E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568" y="2968192"/>
              <a:ext cx="3944561" cy="844264"/>
            </a:xfrm>
            <a:prstGeom prst="rect">
              <a:avLst/>
            </a:prstGeom>
            <a:solidFill>
              <a:srgbClr val="FFFF00">
                <a:alpha val="10196"/>
              </a:srgb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54731E9-DBA7-4202-9E75-27E23CFF8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568" y="1945465"/>
              <a:ext cx="3944561" cy="1880719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BD3F5B7-EA03-4FE0-A90E-C63C9EE25F89}"/>
              </a:ext>
            </a:extLst>
          </p:cNvPr>
          <p:cNvSpPr txBox="1">
            <a:spLocks/>
          </p:cNvSpPr>
          <p:nvPr/>
        </p:nvSpPr>
        <p:spPr bwMode="auto">
          <a:xfrm>
            <a:off x="468313" y="1628800"/>
            <a:ext cx="4146550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de-DE" altLang="zh-TW" sz="2000">
                <a:ea typeface="新細明體" pitchFamily="18" charset="-120"/>
              </a:rPr>
              <a:t>Linear transformation which mixes each column of the state matrix</a:t>
            </a:r>
          </a:p>
          <a:p>
            <a:pPr>
              <a:lnSpc>
                <a:spcPct val="105000"/>
              </a:lnSpc>
            </a:pPr>
            <a:r>
              <a:rPr lang="de-DE" altLang="zh-TW" sz="2000">
                <a:ea typeface="新細明體" pitchFamily="18" charset="-120"/>
              </a:rPr>
              <a:t>Each 4-byte column is considered as a vector and multiplied</a:t>
            </a:r>
            <a:br>
              <a:rPr lang="de-DE" altLang="zh-TW" sz="2000">
                <a:ea typeface="新細明體" pitchFamily="18" charset="-120"/>
              </a:rPr>
            </a:br>
            <a:r>
              <a:rPr lang="de-DE" altLang="zh-TW" sz="2000">
                <a:ea typeface="新細明體" pitchFamily="18" charset="-120"/>
              </a:rPr>
              <a:t>by a fixed 4</a:t>
            </a:r>
            <a:r>
              <a:rPr lang="de-DE" altLang="zh-TW" sz="2000" baseline="-25000">
                <a:ea typeface="新細明體" pitchFamily="18" charset="-120"/>
              </a:rPr>
              <a:t> </a:t>
            </a:r>
            <a:r>
              <a:rPr lang="de-DE" altLang="zh-TW" sz="2000">
                <a:ea typeface="新細明體" pitchFamily="18" charset="-120"/>
                <a:sym typeface="Symbol" pitchFamily="18" charset="2"/>
              </a:rPr>
              <a:t></a:t>
            </a:r>
            <a:r>
              <a:rPr lang="de-DE" altLang="zh-TW" sz="2000" baseline="-25000">
                <a:ea typeface="新細明體" pitchFamily="18" charset="-120"/>
                <a:sym typeface="Symbol" pitchFamily="18" charset="2"/>
              </a:rPr>
              <a:t> </a:t>
            </a:r>
            <a:r>
              <a:rPr lang="de-DE" altLang="zh-TW" sz="2000">
                <a:ea typeface="新細明體" pitchFamily="18" charset="-120"/>
              </a:rPr>
              <a:t>4 matrix, e.g.,</a:t>
            </a:r>
          </a:p>
          <a:p>
            <a:pPr>
              <a:lnSpc>
                <a:spcPct val="105000"/>
              </a:lnSpc>
            </a:pPr>
            <a:endParaRPr lang="de-DE" altLang="zh-TW" sz="2000">
              <a:ea typeface="新細明體" pitchFamily="18" charset="-120"/>
            </a:endParaRPr>
          </a:p>
          <a:p>
            <a:pPr>
              <a:lnSpc>
                <a:spcPct val="105000"/>
              </a:lnSpc>
            </a:pPr>
            <a:endParaRPr lang="de-DE" altLang="zh-TW" sz="2000">
              <a:ea typeface="新細明體" pitchFamily="18" charset="-120"/>
            </a:endParaRPr>
          </a:p>
          <a:p>
            <a:pPr>
              <a:lnSpc>
                <a:spcPct val="105000"/>
              </a:lnSpc>
            </a:pPr>
            <a:endParaRPr lang="de-DE" altLang="zh-TW" sz="2000">
              <a:ea typeface="新細明體" pitchFamily="18" charset="-120"/>
            </a:endParaRPr>
          </a:p>
          <a:p>
            <a:pPr>
              <a:lnSpc>
                <a:spcPct val="105000"/>
              </a:lnSpc>
            </a:pPr>
            <a:endParaRPr lang="de-DE" altLang="zh-TW" sz="2000">
              <a:ea typeface="新細明體" pitchFamily="18" charset="-120"/>
            </a:endParaRPr>
          </a:p>
          <a:p>
            <a:pPr>
              <a:lnSpc>
                <a:spcPct val="105000"/>
              </a:lnSpc>
              <a:buFontTx/>
              <a:buNone/>
            </a:pPr>
            <a:r>
              <a:rPr lang="de-DE" altLang="zh-TW" sz="2000">
                <a:ea typeface="新細明體" pitchFamily="18" charset="-120"/>
              </a:rPr>
              <a:t>	where 01, 02 and 03 are given in hexadecimal notation</a:t>
            </a:r>
            <a:endParaRPr lang="de-DE" altLang="zh-TW" sz="2000" dirty="0">
              <a:ea typeface="新細明體" pitchFamily="18" charset="-120"/>
            </a:endParaRPr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6F605CC8-CB56-437E-8236-966A635B00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092115"/>
              </p:ext>
            </p:extLst>
          </p:nvPr>
        </p:nvGraphicFramePr>
        <p:xfrm>
          <a:off x="827584" y="4149080"/>
          <a:ext cx="32639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3" imgW="2946400" imgH="1219200" progId="Equation.3">
                  <p:embed/>
                </p:oleObj>
              </mc:Choice>
              <mc:Fallback>
                <p:oleObj name="Formel" r:id="rId3" imgW="2946400" imgH="12192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6F605CC8-CB56-437E-8236-966A635B00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149080"/>
                        <a:ext cx="3263900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A2AFDEC0-1CA1-46E4-B9A9-0516C43DB845}"/>
              </a:ext>
            </a:extLst>
          </p:cNvPr>
          <p:cNvSpPr/>
          <p:nvPr/>
        </p:nvSpPr>
        <p:spPr>
          <a:xfrm>
            <a:off x="4809270" y="5554848"/>
            <a:ext cx="3291122" cy="6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5000"/>
              </a:lnSpc>
              <a:buFont typeface="Arial" panose="020B0604020202020204" pitchFamily="34" charset="0"/>
              <a:buChar char="•"/>
              <a:defRPr/>
            </a:pPr>
            <a:r>
              <a:rPr lang="de-DE" altLang="zh-TW" kern="0" dirty="0"/>
              <a:t>All arithmetic is done in the Galois field </a:t>
            </a:r>
            <a:r>
              <a:rPr lang="de-DE" altLang="zh-TW" i="1" kern="0" dirty="0"/>
              <a:t>GF</a:t>
            </a:r>
            <a:r>
              <a:rPr lang="de-DE" altLang="zh-TW" kern="0" dirty="0"/>
              <a:t>(2</a:t>
            </a:r>
            <a:r>
              <a:rPr lang="de-DE" altLang="zh-TW" kern="0" baseline="30000" dirty="0"/>
              <a:t>8</a:t>
            </a:r>
            <a:r>
              <a:rPr lang="de-DE" altLang="zh-TW" kern="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42248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6CE043-9187-4207-9F9B-BE78729A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Key Addition Layer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33907-BA4F-45B6-BA58-1498E138F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Inputs: </a:t>
            </a:r>
          </a:p>
          <a:p>
            <a:pPr lvl="1"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16-byte state matrix </a:t>
            </a:r>
            <a:r>
              <a:rPr lang="de-DE" altLang="zh-TW" sz="2400" i="1" dirty="0">
                <a:ea typeface="新細明體" pitchFamily="18" charset="-120"/>
              </a:rPr>
              <a:t>C</a:t>
            </a:r>
          </a:p>
          <a:p>
            <a:pPr lvl="1"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16-byte subkey </a:t>
            </a:r>
            <a:r>
              <a:rPr lang="de-DE" altLang="zh-TW" sz="2400" i="1" dirty="0">
                <a:ea typeface="新細明體" pitchFamily="18" charset="-120"/>
              </a:rPr>
              <a:t>k</a:t>
            </a:r>
            <a:r>
              <a:rPr lang="de-DE" altLang="zh-TW" sz="2400" i="1" baseline="-25000" dirty="0">
                <a:ea typeface="新細明體" pitchFamily="18" charset="-120"/>
              </a:rPr>
              <a:t>i</a:t>
            </a:r>
          </a:p>
          <a:p>
            <a:pPr>
              <a:lnSpc>
                <a:spcPct val="115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Output: </a:t>
            </a:r>
            <a:r>
              <a:rPr lang="de-DE" altLang="zh-TW" sz="2400" i="1" dirty="0">
                <a:ea typeface="新細明體" pitchFamily="18" charset="-120"/>
              </a:rPr>
              <a:t>C </a:t>
            </a:r>
            <a:r>
              <a:rPr lang="de-DE" altLang="zh-TW" sz="2400" dirty="0">
                <a:ea typeface="新細明體" pitchFamily="18" charset="-120"/>
                <a:sym typeface="Symbol" pitchFamily="18" charset="2"/>
              </a:rPr>
              <a:t> </a:t>
            </a:r>
            <a:r>
              <a:rPr lang="de-DE" altLang="zh-TW" sz="2400" i="1" dirty="0">
                <a:ea typeface="新細明體" pitchFamily="18" charset="-120"/>
                <a:sym typeface="Symbol" pitchFamily="18" charset="2"/>
              </a:rPr>
              <a:t>k</a:t>
            </a:r>
            <a:r>
              <a:rPr lang="de-DE" altLang="zh-TW" sz="2400" i="1" baseline="-25000" dirty="0">
                <a:ea typeface="新細明體" pitchFamily="18" charset="-120"/>
                <a:sym typeface="Symbol" pitchFamily="18" charset="2"/>
              </a:rPr>
              <a:t>i</a:t>
            </a:r>
            <a:r>
              <a:rPr lang="de-DE" altLang="zh-TW" sz="2400" dirty="0">
                <a:ea typeface="新細明體" pitchFamily="18" charset="-120"/>
                <a:sym typeface="Symbol" pitchFamily="18" charset="2"/>
              </a:rPr>
              <a:t> </a:t>
            </a:r>
          </a:p>
          <a:p>
            <a:pPr>
              <a:lnSpc>
                <a:spcPct val="115000"/>
              </a:lnSpc>
            </a:pPr>
            <a:endParaRPr lang="de-DE" altLang="zh-TW" sz="2400" i="1" dirty="0">
              <a:ea typeface="新細明體" pitchFamily="18" charset="-120"/>
              <a:sym typeface="Symbol" pitchFamily="18" charset="2"/>
            </a:endParaRPr>
          </a:p>
          <a:p>
            <a:pPr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The subkeys are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generated in the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solidFill>
                  <a:srgbClr val="0000FF"/>
                </a:solidFill>
                <a:ea typeface="新細明體" pitchFamily="18" charset="-120"/>
              </a:rPr>
              <a:t>key schedule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C6B3F3-4A9F-4035-B1E6-9412D656E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EEC821-9FC3-421F-8641-ED2D7B4D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52</a:t>
            </a:fld>
            <a:endParaRPr lang="en-US" altLang="zh-TW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79975AF-45A0-4014-B874-85DFF8889FCE}"/>
              </a:ext>
            </a:extLst>
          </p:cNvPr>
          <p:cNvGrpSpPr/>
          <p:nvPr/>
        </p:nvGrpSpPr>
        <p:grpSpPr>
          <a:xfrm>
            <a:off x="4513539" y="1973262"/>
            <a:ext cx="4592348" cy="4319588"/>
            <a:chOff x="4427984" y="1948656"/>
            <a:chExt cx="4592348" cy="4319588"/>
          </a:xfrm>
        </p:grpSpPr>
        <p:pic>
          <p:nvPicPr>
            <p:cNvPr id="7" name="Inhaltsplatzhalter 5" descr="aes_round.png">
              <a:extLst>
                <a:ext uri="{FF2B5EF4-FFF2-40B4-BE49-F238E27FC236}">
                  <a16:creationId xmlns:a16="http://schemas.microsoft.com/office/drawing/2014/main" id="{49AD6CC2-F336-426D-B66B-A7EA6B70B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1948656"/>
              <a:ext cx="4592348" cy="4269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hteck 8">
              <a:extLst>
                <a:ext uri="{FF2B5EF4-FFF2-40B4-BE49-F238E27FC236}">
                  <a16:creationId xmlns:a16="http://schemas.microsoft.com/office/drawing/2014/main" id="{9C3EC011-8255-45F9-B07A-EF112ABF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984" y="5600148"/>
              <a:ext cx="4592348" cy="668096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904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5C4DB-F7A6-46ED-AA63-F2A2739A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Key Schedule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CE0672-68EC-4C70-8E11-0BBD55662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568183" cy="44973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de-DE" altLang="zh-TW" sz="2200" dirty="0">
                <a:ea typeface="新細明體" pitchFamily="18" charset="-120"/>
              </a:rPr>
              <a:t>Subkeys are derived recursively from the original 128/192/256-bit input key</a:t>
            </a:r>
          </a:p>
          <a:p>
            <a:pPr>
              <a:lnSpc>
                <a:spcPct val="100000"/>
              </a:lnSpc>
              <a:defRPr/>
            </a:pPr>
            <a:r>
              <a:rPr lang="de-DE" altLang="zh-TW" sz="2200" dirty="0">
                <a:ea typeface="新細明體" pitchFamily="18" charset="-120"/>
              </a:rPr>
              <a:t>Each round has 1 subkey, plus 1 subkey at the beginning of AES</a:t>
            </a:r>
          </a:p>
          <a:p>
            <a:pPr>
              <a:lnSpc>
                <a:spcPct val="100000"/>
              </a:lnSpc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>
              <a:lnSpc>
                <a:spcPct val="100000"/>
              </a:lnSpc>
              <a:defRPr/>
            </a:pP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Key whitening: </a:t>
            </a:r>
            <a:r>
              <a:rPr lang="de-DE" altLang="zh-TW" sz="2200" dirty="0">
                <a:ea typeface="新細明體" pitchFamily="18" charset="-120"/>
              </a:rPr>
              <a:t>Subkey is used both at the input and output of AES </a:t>
            </a: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   </a:t>
            </a:r>
            <a:r>
              <a:rPr lang="de-DE" altLang="zh-TW" sz="2200" dirty="0">
                <a:ea typeface="新細明體" pitchFamily="18" charset="-120"/>
              </a:rPr>
              <a:t>  # subkeys = # rounds + 1 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de-DE" altLang="zh-TW" sz="2200" dirty="0">
                <a:ea typeface="新細明體" pitchFamily="18" charset="-120"/>
              </a:rPr>
              <a:t>There are different key schedules for the different key sizes</a:t>
            </a:r>
          </a:p>
          <a:p>
            <a:endParaRPr lang="en-GB" sz="22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343F1C-FA29-4FD1-8C4C-E8A29165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57C05B-911C-4414-8AF0-50F1AA80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53</a:t>
            </a:fld>
            <a:endParaRPr lang="en-US" altLang="zh-TW"/>
          </a:p>
        </p:txBody>
      </p:sp>
      <p:graphicFrame>
        <p:nvGraphicFramePr>
          <p:cNvPr id="6" name="Group 25">
            <a:extLst>
              <a:ext uri="{FF2B5EF4-FFF2-40B4-BE49-F238E27FC236}">
                <a16:creationId xmlns:a16="http://schemas.microsoft.com/office/drawing/2014/main" id="{07C7F3F2-9358-4914-A87E-BB9309003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141716"/>
              </p:ext>
            </p:extLst>
          </p:nvPr>
        </p:nvGraphicFramePr>
        <p:xfrm>
          <a:off x="899592" y="3284984"/>
          <a:ext cx="5112568" cy="1584456"/>
        </p:xfrm>
        <a:graphic>
          <a:graphicData uri="http://schemas.openxmlformats.org/drawingml/2006/table">
            <a:tbl>
              <a:tblPr/>
              <a:tblGrid>
                <a:gridCol w="256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Key length (bits)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Number of subkeys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192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5DA482-A175-48F5-92AB-A74B1939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Key Schedule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19E45-57E6-4A53-A3CD-425A1FEB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dirty="0">
                <a:ea typeface="新細明體" pitchFamily="18" charset="-120"/>
              </a:rPr>
              <a:t>Example: Key schedule for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128-bit key AES</a:t>
            </a:r>
          </a:p>
          <a:p>
            <a:endParaRPr lang="en-GB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3E6F4C-5A4A-43FF-A1FD-9CEA8B5CF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41B420-BE72-4D8E-AAEE-69CC07E2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54</a:t>
            </a:fld>
            <a:endParaRPr lang="en-US" altLang="zh-TW"/>
          </a:p>
        </p:txBody>
      </p:sp>
      <p:pic>
        <p:nvPicPr>
          <p:cNvPr id="6" name="Picture 4" descr="E:\Uni\Cryptobook\grundlagen_krypto\graphics\aes_keyschedule_without_g.png">
            <a:extLst>
              <a:ext uri="{FF2B5EF4-FFF2-40B4-BE49-F238E27FC236}">
                <a16:creationId xmlns:a16="http://schemas.microsoft.com/office/drawing/2014/main" id="{0461A391-D525-4FAA-B2B1-3597B3E2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72706"/>
            <a:ext cx="3888432" cy="595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24DD6D3-6DA4-4270-9065-D22E5676B066}"/>
              </a:ext>
            </a:extLst>
          </p:cNvPr>
          <p:cNvSpPr txBox="1">
            <a:spLocks/>
          </p:cNvSpPr>
          <p:nvPr/>
        </p:nvSpPr>
        <p:spPr bwMode="auto">
          <a:xfrm>
            <a:off x="548482" y="2728912"/>
            <a:ext cx="4671590" cy="290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95263" indent="-195263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 typeface="Arial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Word-oriented: 1 word = 32 bits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 typeface="Arial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11 subkeys are stored in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[0], … ,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[3],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[4], … ,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[7], … ,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[40], … ,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[43]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 typeface="Arial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First subkey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[0]…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[3] is the original AES key</a:t>
            </a:r>
          </a:p>
        </p:txBody>
      </p:sp>
    </p:spTree>
    <p:extLst>
      <p:ext uri="{BB962C8B-B14F-4D97-AF65-F5344CB8AC3E}">
        <p14:creationId xmlns:p14="http://schemas.microsoft.com/office/powerpoint/2010/main" val="41829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EED9A-368D-47C6-850E-E5541130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Key Schedule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AC7DEF-9540-40AC-B1E9-D2BE5E511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135937" cy="4640262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de-DE" altLang="zh-TW" sz="2400" dirty="0">
                <a:ea typeface="新細明體" pitchFamily="18" charset="-120"/>
              </a:rPr>
              <a:t>Function </a:t>
            </a:r>
            <a:r>
              <a:rPr lang="de-DE" altLang="zh-TW" sz="2400" i="1" dirty="0">
                <a:ea typeface="新細明體" pitchFamily="18" charset="-120"/>
              </a:rPr>
              <a:t>g</a:t>
            </a:r>
            <a:r>
              <a:rPr lang="de-DE" altLang="zh-TW" sz="2400" dirty="0">
                <a:ea typeface="新細明體" pitchFamily="18" charset="-120"/>
              </a:rPr>
              <a:t> rotates its four input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bytes and performs a bytewise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S-Box substitution </a:t>
            </a:r>
            <a:r>
              <a:rPr lang="en-US" altLang="zh-TW" sz="2400" dirty="0">
                <a:ea typeface="新細明體" pitchFamily="18" charset="-120"/>
                <a:sym typeface="Symbol" pitchFamily="18" charset="2"/>
              </a:rPr>
              <a:t>  nonlinearity</a:t>
            </a: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spcBef>
                <a:spcPct val="0"/>
              </a:spcBef>
            </a:pPr>
            <a:r>
              <a:rPr lang="de-DE" altLang="zh-TW" sz="2400" dirty="0">
                <a:ea typeface="新細明體" pitchFamily="18" charset="-120"/>
              </a:rPr>
              <a:t>The round coefficient </a:t>
            </a:r>
            <a:r>
              <a:rPr lang="de-DE" altLang="zh-TW" sz="2400" i="1" dirty="0">
                <a:ea typeface="新細明體" pitchFamily="18" charset="-120"/>
              </a:rPr>
              <a:t>RC </a:t>
            </a:r>
            <a:r>
              <a:rPr lang="de-DE" altLang="zh-TW" sz="2400" dirty="0">
                <a:ea typeface="新細明體" pitchFamily="18" charset="-120"/>
              </a:rPr>
              <a:t>is only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solidFill>
                  <a:srgbClr val="000000"/>
                </a:solidFill>
                <a:ea typeface="新細明體" pitchFamily="18" charset="-120"/>
              </a:rPr>
              <a:t>added to the </a:t>
            </a:r>
            <a:r>
              <a:rPr lang="en-US" altLang="zh-TW" sz="2400" dirty="0">
                <a:solidFill>
                  <a:srgbClr val="000000"/>
                </a:solidFill>
                <a:ea typeface="新細明體" pitchFamily="18" charset="-120"/>
              </a:rPr>
              <a:t>leftmost byte and </a:t>
            </a:r>
            <a:br>
              <a:rPr lang="en-US" altLang="zh-TW" sz="2400" dirty="0">
                <a:solidFill>
                  <a:srgbClr val="000000"/>
                </a:solidFill>
                <a:ea typeface="新細明體" pitchFamily="18" charset="-120"/>
              </a:rPr>
            </a:br>
            <a:r>
              <a:rPr lang="en-US" altLang="zh-TW" sz="2400" dirty="0">
                <a:solidFill>
                  <a:srgbClr val="000000"/>
                </a:solidFill>
                <a:ea typeface="新細明體" pitchFamily="18" charset="-120"/>
              </a:rPr>
              <a:t>varies </a:t>
            </a:r>
            <a:r>
              <a:rPr lang="de-DE" altLang="zh-TW" sz="2400" dirty="0">
                <a:ea typeface="新細明體" pitchFamily="18" charset="-120"/>
              </a:rPr>
              <a:t>from round to round: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i="1" dirty="0">
                <a:ea typeface="新細明體" pitchFamily="18" charset="-120"/>
              </a:rPr>
              <a:t>RC</a:t>
            </a:r>
            <a:r>
              <a:rPr lang="de-DE" altLang="zh-TW" sz="2400" dirty="0">
                <a:ea typeface="新細明體" pitchFamily="18" charset="-120"/>
              </a:rPr>
              <a:t>[1]</a:t>
            </a:r>
            <a:r>
              <a:rPr lang="de-DE" altLang="zh-TW" sz="2400" i="1" dirty="0">
                <a:ea typeface="新細明體" pitchFamily="18" charset="-120"/>
              </a:rPr>
              <a:t> = x</a:t>
            </a:r>
            <a:r>
              <a:rPr lang="de-DE" altLang="zh-TW" sz="2400" baseline="30000" dirty="0">
                <a:ea typeface="新細明體" pitchFamily="18" charset="-120"/>
              </a:rPr>
              <a:t>0</a:t>
            </a:r>
            <a:r>
              <a:rPr lang="de-DE" altLang="zh-TW" sz="2400" i="1" dirty="0">
                <a:ea typeface="新細明體" pitchFamily="18" charset="-120"/>
              </a:rPr>
              <a:t> = </a:t>
            </a:r>
            <a:r>
              <a:rPr lang="de-DE" altLang="zh-TW" sz="2400" dirty="0">
                <a:ea typeface="新細明體" pitchFamily="18" charset="-120"/>
              </a:rPr>
              <a:t>(00000001)</a:t>
            </a:r>
            <a:r>
              <a:rPr lang="de-DE" altLang="zh-TW" sz="2400" baseline="-25000" dirty="0">
                <a:ea typeface="新細明體" pitchFamily="18" charset="-120"/>
              </a:rPr>
              <a:t>2</a:t>
            </a:r>
            <a:endParaRPr lang="de-DE" altLang="zh-TW" sz="2400" i="1" dirty="0">
              <a:ea typeface="新細明體" pitchFamily="18" charset="-120"/>
            </a:endParaRPr>
          </a:p>
          <a:p>
            <a:pPr>
              <a:lnSpc>
                <a:spcPct val="105000"/>
              </a:lnSpc>
              <a:buNone/>
            </a:pPr>
            <a:r>
              <a:rPr lang="de-DE" altLang="zh-TW" sz="2400" i="1" dirty="0">
                <a:ea typeface="新細明體" pitchFamily="18" charset="-120"/>
              </a:rPr>
              <a:t>    	RC</a:t>
            </a:r>
            <a:r>
              <a:rPr lang="de-DE" altLang="zh-TW" sz="2400" dirty="0">
                <a:ea typeface="新細明體" pitchFamily="18" charset="-120"/>
              </a:rPr>
              <a:t>[2]</a:t>
            </a:r>
            <a:r>
              <a:rPr lang="de-DE" altLang="zh-TW" sz="2400" i="1" dirty="0">
                <a:ea typeface="新細明體" pitchFamily="18" charset="-120"/>
              </a:rPr>
              <a:t> = x</a:t>
            </a:r>
            <a:r>
              <a:rPr lang="de-DE" altLang="zh-TW" sz="2400" baseline="30000" dirty="0">
                <a:ea typeface="新細明體" pitchFamily="18" charset="-120"/>
              </a:rPr>
              <a:t>1</a:t>
            </a:r>
            <a:r>
              <a:rPr lang="de-DE" altLang="zh-TW" sz="2400" i="1" dirty="0">
                <a:ea typeface="新細明體" pitchFamily="18" charset="-120"/>
              </a:rPr>
              <a:t> = </a:t>
            </a:r>
            <a:r>
              <a:rPr lang="de-DE" altLang="zh-TW" sz="2400" dirty="0">
                <a:ea typeface="新細明體" pitchFamily="18" charset="-120"/>
              </a:rPr>
              <a:t>(00000010)</a:t>
            </a:r>
            <a:r>
              <a:rPr lang="de-DE" altLang="zh-TW" sz="2400" baseline="-25000" dirty="0">
                <a:ea typeface="新細明體" pitchFamily="18" charset="-120"/>
              </a:rPr>
              <a:t>2</a:t>
            </a:r>
            <a:endParaRPr lang="de-DE" altLang="zh-TW" sz="2400" i="1" dirty="0">
              <a:ea typeface="新細明體" pitchFamily="18" charset="-120"/>
            </a:endParaRPr>
          </a:p>
          <a:p>
            <a:pPr>
              <a:lnSpc>
                <a:spcPct val="105000"/>
              </a:lnSpc>
              <a:buNone/>
            </a:pPr>
            <a:r>
              <a:rPr lang="de-DE" altLang="zh-TW" sz="2400" i="1" dirty="0">
                <a:ea typeface="新細明體" pitchFamily="18" charset="-120"/>
              </a:rPr>
              <a:t>    RC</a:t>
            </a:r>
            <a:r>
              <a:rPr lang="de-DE" altLang="zh-TW" sz="2400" dirty="0">
                <a:ea typeface="新細明體" pitchFamily="18" charset="-120"/>
              </a:rPr>
              <a:t>[3] </a:t>
            </a:r>
            <a:r>
              <a:rPr lang="de-DE" altLang="zh-TW" sz="2400" i="1" dirty="0">
                <a:ea typeface="新細明體" pitchFamily="18" charset="-120"/>
              </a:rPr>
              <a:t>= x</a:t>
            </a:r>
            <a:r>
              <a:rPr lang="de-DE" altLang="zh-TW" sz="2400" baseline="30000" dirty="0">
                <a:ea typeface="新細明體" pitchFamily="18" charset="-120"/>
              </a:rPr>
              <a:t>2</a:t>
            </a:r>
            <a:r>
              <a:rPr lang="de-DE" altLang="zh-TW" sz="2400" i="1" dirty="0">
                <a:ea typeface="新細明體" pitchFamily="18" charset="-120"/>
              </a:rPr>
              <a:t> = </a:t>
            </a:r>
            <a:r>
              <a:rPr lang="de-DE" altLang="zh-TW" sz="2400" dirty="0">
                <a:ea typeface="新細明體" pitchFamily="18" charset="-120"/>
              </a:rPr>
              <a:t>(00000100)</a:t>
            </a:r>
            <a:r>
              <a:rPr lang="de-DE" altLang="zh-TW" sz="2400" baseline="-25000" dirty="0">
                <a:ea typeface="新細明體" pitchFamily="18" charset="-120"/>
              </a:rPr>
              <a:t>2</a:t>
            </a:r>
            <a:br>
              <a:rPr lang="de-DE" altLang="zh-TW" sz="2400" i="1" dirty="0">
                <a:ea typeface="新細明體" pitchFamily="18" charset="-120"/>
              </a:rPr>
            </a:br>
            <a:r>
              <a:rPr lang="de-DE" altLang="zh-TW" sz="2400" i="1" dirty="0">
                <a:ea typeface="新細明體" pitchFamily="18" charset="-120"/>
              </a:rPr>
              <a:t>	</a:t>
            </a:r>
            <a:r>
              <a:rPr lang="de-DE" altLang="zh-TW" sz="2400" dirty="0">
                <a:ea typeface="新細明體" pitchFamily="18" charset="-120"/>
              </a:rPr>
              <a:t>...</a:t>
            </a:r>
          </a:p>
          <a:p>
            <a:pPr>
              <a:lnSpc>
                <a:spcPct val="105000"/>
              </a:lnSpc>
              <a:buNone/>
            </a:pPr>
            <a:r>
              <a:rPr lang="de-DE" altLang="zh-TW" sz="2400" dirty="0">
                <a:ea typeface="新細明體" pitchFamily="18" charset="-120"/>
              </a:rPr>
              <a:t>    </a:t>
            </a:r>
            <a:r>
              <a:rPr lang="de-DE" altLang="zh-TW" sz="2400" i="1" dirty="0">
                <a:ea typeface="新細明體" pitchFamily="18" charset="-120"/>
              </a:rPr>
              <a:t>RC</a:t>
            </a:r>
            <a:r>
              <a:rPr lang="de-DE" altLang="zh-TW" sz="2400" dirty="0">
                <a:ea typeface="新細明體" pitchFamily="18" charset="-120"/>
              </a:rPr>
              <a:t>[10]</a:t>
            </a:r>
            <a:r>
              <a:rPr lang="de-DE" altLang="zh-TW" sz="2400" i="1" dirty="0">
                <a:ea typeface="新細明體" pitchFamily="18" charset="-120"/>
              </a:rPr>
              <a:t> = x</a:t>
            </a:r>
            <a:r>
              <a:rPr lang="de-DE" altLang="zh-TW" sz="2400" baseline="30000" dirty="0">
                <a:ea typeface="新細明體" pitchFamily="18" charset="-120"/>
              </a:rPr>
              <a:t>9</a:t>
            </a:r>
            <a:r>
              <a:rPr lang="de-DE" altLang="zh-TW" sz="2400" i="1" dirty="0">
                <a:ea typeface="新細明體" pitchFamily="18" charset="-120"/>
              </a:rPr>
              <a:t> = </a:t>
            </a:r>
            <a:r>
              <a:rPr lang="de-DE" altLang="zh-TW" sz="2400" dirty="0">
                <a:ea typeface="新細明體" pitchFamily="18" charset="-120"/>
              </a:rPr>
              <a:t>(00110110)</a:t>
            </a:r>
            <a:r>
              <a:rPr lang="de-DE" altLang="zh-TW" sz="2400" baseline="-25000" dirty="0">
                <a:ea typeface="新細明體" pitchFamily="18" charset="-120"/>
              </a:rPr>
              <a:t>2</a:t>
            </a: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de-DE" altLang="zh-TW" sz="2400" i="1" dirty="0">
                <a:ea typeface="新細明體" pitchFamily="18" charset="-120"/>
              </a:rPr>
              <a:t>x</a:t>
            </a:r>
            <a:r>
              <a:rPr lang="de-DE" altLang="zh-TW" sz="2400" i="1" baseline="30000" dirty="0">
                <a:ea typeface="新細明體" pitchFamily="18" charset="-120"/>
              </a:rPr>
              <a:t> i</a:t>
            </a:r>
            <a:r>
              <a:rPr lang="de-DE" altLang="zh-TW" sz="2400" dirty="0">
                <a:ea typeface="新細明體" pitchFamily="18" charset="-120"/>
              </a:rPr>
              <a:t> represents an element in a Galois field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1549AE-1CB8-4630-A84D-1B2A3150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924738-2AF2-4FFE-9C3B-31349BEB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55</a:t>
            </a:fld>
            <a:endParaRPr lang="en-US" altLang="zh-TW"/>
          </a:p>
        </p:txBody>
      </p:sp>
      <p:pic>
        <p:nvPicPr>
          <p:cNvPr id="6" name="Picture 2" descr="E:\Uni\Cryptobook\grundlagen_krypto\graphics\aes_keyschedule_g_function.png">
            <a:extLst>
              <a:ext uri="{FF2B5EF4-FFF2-40B4-BE49-F238E27FC236}">
                <a16:creationId xmlns:a16="http://schemas.microsoft.com/office/drawing/2014/main" id="{591A6150-411A-4B37-B3CD-04EC2CC16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59882"/>
            <a:ext cx="3475460" cy="4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90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8CE75-3C65-4D93-8D86-D0C9F42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Decryption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4035EC-6F81-4D1B-87CE-9580CCC18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de-DE" altLang="zh-TW" sz="2200" dirty="0">
                <a:ea typeface="新細明體" pitchFamily="18" charset="-120"/>
              </a:rPr>
              <a:t>AES is not based on a </a:t>
            </a:r>
            <a:br>
              <a:rPr lang="de-DE" altLang="zh-TW" sz="2200" dirty="0">
                <a:ea typeface="新細明體" pitchFamily="18" charset="-120"/>
              </a:rPr>
            </a:br>
            <a:r>
              <a:rPr lang="de-DE" altLang="zh-TW" sz="2200" dirty="0">
                <a:ea typeface="新細明體" pitchFamily="18" charset="-120"/>
              </a:rPr>
              <a:t>Feistel network</a:t>
            </a: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   </a:t>
            </a:r>
            <a:br>
              <a:rPr lang="en-US" altLang="zh-TW" sz="2200" dirty="0">
                <a:ea typeface="新細明體" pitchFamily="18" charset="-120"/>
                <a:sym typeface="Symbol" pitchFamily="18" charset="2"/>
              </a:rPr>
            </a:br>
            <a:r>
              <a:rPr lang="de-DE" altLang="zh-TW" sz="2200" dirty="0">
                <a:ea typeface="新細明體" pitchFamily="18" charset="-120"/>
              </a:rPr>
              <a:t>All layers must be </a:t>
            </a:r>
            <a:br>
              <a:rPr lang="de-DE" altLang="zh-TW" sz="2200" dirty="0">
                <a:ea typeface="新細明體" pitchFamily="18" charset="-120"/>
              </a:rPr>
            </a:br>
            <a:r>
              <a:rPr lang="de-DE" altLang="zh-TW" sz="2200" dirty="0">
                <a:ea typeface="新細明體" pitchFamily="18" charset="-120"/>
              </a:rPr>
              <a:t>inverted for decryption:</a:t>
            </a:r>
          </a:p>
          <a:p>
            <a:pPr lvl="1">
              <a:lnSpc>
                <a:spcPct val="105000"/>
              </a:lnSpc>
              <a:defRPr/>
            </a:pPr>
            <a:r>
              <a:rPr lang="de-DE" altLang="zh-TW" sz="2200" dirty="0">
                <a:ea typeface="新細明體" pitchFamily="18" charset="-120"/>
              </a:rPr>
              <a:t>MixColumn layer → </a:t>
            </a:r>
          </a:p>
          <a:p>
            <a:pPr marL="385762" lvl="1" indent="0">
              <a:lnSpc>
                <a:spcPct val="105000"/>
              </a:lnSpc>
              <a:buFontTx/>
              <a:buNone/>
              <a:defRPr/>
            </a:pPr>
            <a:r>
              <a:rPr lang="de-DE" altLang="zh-TW" sz="2200" b="1" dirty="0">
                <a:ea typeface="新細明體" pitchFamily="18" charset="-120"/>
              </a:rPr>
              <a:t>   Inv MixColumn layer</a:t>
            </a:r>
            <a:endParaRPr lang="de-DE" altLang="zh-TW" sz="2200" dirty="0">
              <a:ea typeface="新細明體" pitchFamily="18" charset="-120"/>
            </a:endParaRPr>
          </a:p>
          <a:p>
            <a:pPr lvl="1">
              <a:lnSpc>
                <a:spcPct val="105000"/>
              </a:lnSpc>
              <a:defRPr/>
            </a:pPr>
            <a:r>
              <a:rPr lang="de-DE" altLang="zh-TW" sz="2200" dirty="0">
                <a:ea typeface="新細明體" pitchFamily="18" charset="-120"/>
              </a:rPr>
              <a:t>ShiftRows layer → </a:t>
            </a:r>
          </a:p>
          <a:p>
            <a:pPr marL="385762" lvl="1" indent="0">
              <a:lnSpc>
                <a:spcPct val="105000"/>
              </a:lnSpc>
              <a:buFontTx/>
              <a:buNone/>
              <a:defRPr/>
            </a:pPr>
            <a:r>
              <a:rPr lang="de-DE" altLang="zh-TW" sz="2200" b="1" dirty="0">
                <a:ea typeface="新細明體" pitchFamily="18" charset="-120"/>
              </a:rPr>
              <a:t>   Inv ShiftRows layer</a:t>
            </a:r>
            <a:endParaRPr lang="de-DE" altLang="zh-TW" sz="2200" dirty="0">
              <a:ea typeface="新細明體" pitchFamily="18" charset="-120"/>
            </a:endParaRP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6DBF50-F0DF-4DD3-8487-1D966E26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6E3673-164E-402D-9656-E2CA589B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56</a:t>
            </a:fld>
            <a:endParaRPr lang="en-US" altLang="zh-TW"/>
          </a:p>
        </p:txBody>
      </p:sp>
      <p:pic>
        <p:nvPicPr>
          <p:cNvPr id="6" name="Picture 6" descr="E:\Uni\Cryptobook\grundlagen_krypto\graphics\rijndael_invflow.png">
            <a:extLst>
              <a:ext uri="{FF2B5EF4-FFF2-40B4-BE49-F238E27FC236}">
                <a16:creationId xmlns:a16="http://schemas.microsoft.com/office/drawing/2014/main" id="{DC84FF90-20EC-495A-9F52-CBE8FD7FA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20" y="65008"/>
            <a:ext cx="4966841" cy="674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42E5A02-F235-402E-B238-9B4E9A9F547D}"/>
              </a:ext>
            </a:extLst>
          </p:cNvPr>
          <p:cNvSpPr txBox="1">
            <a:spLocks/>
          </p:cNvSpPr>
          <p:nvPr/>
        </p:nvSpPr>
        <p:spPr bwMode="auto">
          <a:xfrm>
            <a:off x="214883" y="5246514"/>
            <a:ext cx="5221213" cy="121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95263" indent="-1952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8891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952500" indent="-187325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325563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6986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1558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130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0702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5274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05000"/>
              </a:lnSpc>
              <a:defRPr/>
            </a:pPr>
            <a:r>
              <a:rPr lang="de-DE" altLang="zh-TW" sz="2200" kern="0" dirty="0">
                <a:ea typeface="新細明體" pitchFamily="18" charset="-120"/>
              </a:rPr>
              <a:t>Byte Substitution layer → </a:t>
            </a:r>
          </a:p>
          <a:p>
            <a:pPr marL="385762" lvl="1" indent="0">
              <a:lnSpc>
                <a:spcPct val="105000"/>
              </a:lnSpc>
              <a:buFontTx/>
              <a:buNone/>
              <a:defRPr/>
            </a:pPr>
            <a:r>
              <a:rPr lang="de-DE" altLang="zh-TW" sz="2200" b="1" kern="0" dirty="0">
                <a:ea typeface="新細明體" pitchFamily="18" charset="-120"/>
              </a:rPr>
              <a:t>   Inv Byte Substitution layer</a:t>
            </a:r>
            <a:endParaRPr lang="de-DE" altLang="zh-TW" sz="2200" kern="0" dirty="0">
              <a:ea typeface="新細明體" pitchFamily="18" charset="-120"/>
            </a:endParaRPr>
          </a:p>
          <a:p>
            <a:pPr lvl="1">
              <a:lnSpc>
                <a:spcPct val="105000"/>
              </a:lnSpc>
              <a:defRPr/>
            </a:pPr>
            <a:r>
              <a:rPr lang="de-DE" altLang="zh-TW" sz="2200" kern="0" dirty="0">
                <a:ea typeface="新細明體" pitchFamily="18" charset="-120"/>
              </a:rPr>
              <a:t>Key Addition layer is its own inverse</a:t>
            </a:r>
          </a:p>
        </p:txBody>
      </p:sp>
    </p:spTree>
    <p:extLst>
      <p:ext uri="{BB962C8B-B14F-4D97-AF65-F5344CB8AC3E}">
        <p14:creationId xmlns:p14="http://schemas.microsoft.com/office/powerpoint/2010/main" val="8580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84288-8AC7-4C7C-A96B-2254C7A5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Decryption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F33DA-0696-41D1-A977-BD567E6C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b="1" dirty="0">
                <a:ea typeface="新細明體" pitchFamily="18" charset="-120"/>
              </a:rPr>
              <a:t>Inv MixColumn layer</a:t>
            </a:r>
            <a:r>
              <a:rPr lang="de-DE" altLang="zh-TW" sz="2400" dirty="0">
                <a:ea typeface="新細明體" pitchFamily="18" charset="-120"/>
              </a:rPr>
              <a:t>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de-DE" altLang="zh-TW" sz="2400" dirty="0">
                <a:ea typeface="新細明體" pitchFamily="18" charset="-120"/>
              </a:rPr>
              <a:t>To reverse the MixColumn operation, each column of the state matrix </a:t>
            </a:r>
            <a:r>
              <a:rPr lang="de-DE" altLang="zh-TW" sz="2400" i="1" dirty="0">
                <a:ea typeface="新細明體" pitchFamily="18" charset="-120"/>
              </a:rPr>
              <a:t>C</a:t>
            </a:r>
            <a:r>
              <a:rPr lang="de-DE" altLang="zh-TW" sz="2400" dirty="0">
                <a:ea typeface="新細明體" pitchFamily="18" charset="-120"/>
              </a:rPr>
              <a:t> must be multiplied with the </a:t>
            </a:r>
            <a:r>
              <a:rPr lang="de-DE" altLang="zh-TW" sz="2400" b="1" dirty="0">
                <a:ea typeface="新細明體" pitchFamily="18" charset="-120"/>
              </a:rPr>
              <a:t>inverse of the 4</a:t>
            </a:r>
            <a:r>
              <a:rPr lang="de-DE" altLang="zh-TW" sz="2400" b="1" baseline="-25000" dirty="0">
                <a:ea typeface="新細明體" pitchFamily="18" charset="-120"/>
              </a:rPr>
              <a:t> </a:t>
            </a:r>
            <a:r>
              <a:rPr lang="de-DE" altLang="zh-TW" sz="2400" b="1" dirty="0">
                <a:ea typeface="新細明體" pitchFamily="18" charset="-120"/>
                <a:sym typeface="Symbol" pitchFamily="18" charset="2"/>
              </a:rPr>
              <a:t></a:t>
            </a:r>
            <a:r>
              <a:rPr lang="de-DE" altLang="zh-TW" sz="2400" b="1" baseline="-25000" dirty="0">
                <a:ea typeface="新細明體" pitchFamily="18" charset="-120"/>
              </a:rPr>
              <a:t> </a:t>
            </a:r>
            <a:r>
              <a:rPr lang="de-DE" altLang="zh-TW" sz="2400" b="1" dirty="0">
                <a:ea typeface="新細明體" pitchFamily="18" charset="-120"/>
              </a:rPr>
              <a:t>4 matrix</a:t>
            </a:r>
            <a:r>
              <a:rPr lang="de-DE" altLang="zh-TW" sz="2400" dirty="0">
                <a:ea typeface="新細明體" pitchFamily="18" charset="-120"/>
              </a:rPr>
              <a:t>, e.g.,</a:t>
            </a:r>
          </a:p>
          <a:p>
            <a:pPr lvl="1"/>
            <a:endParaRPr lang="de-DE" altLang="zh-TW" sz="1800" dirty="0">
              <a:ea typeface="新細明體" pitchFamily="18" charset="-120"/>
            </a:endParaRPr>
          </a:p>
          <a:p>
            <a:pPr lvl="1"/>
            <a:endParaRPr lang="de-DE" altLang="zh-TW" sz="1800" dirty="0">
              <a:ea typeface="新細明體" pitchFamily="18" charset="-120"/>
            </a:endParaRPr>
          </a:p>
          <a:p>
            <a:pPr lvl="1"/>
            <a:endParaRPr lang="de-DE" altLang="zh-TW" sz="1800" dirty="0">
              <a:ea typeface="新細明體" pitchFamily="18" charset="-120"/>
            </a:endParaRPr>
          </a:p>
          <a:p>
            <a:pPr lvl="1"/>
            <a:endParaRPr lang="de-DE" altLang="zh-TW" sz="1800" dirty="0">
              <a:ea typeface="新細明體" pitchFamily="18" charset="-12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de-DE" altLang="zh-TW" sz="1800" dirty="0">
                <a:ea typeface="新細明體" pitchFamily="18" charset="-120"/>
              </a:rPr>
              <a:t>	</a:t>
            </a:r>
            <a:r>
              <a:rPr lang="de-DE" altLang="zh-TW" sz="2400" dirty="0">
                <a:ea typeface="新細明體" pitchFamily="18" charset="-120"/>
              </a:rPr>
              <a:t>where 09, 0</a:t>
            </a:r>
            <a:r>
              <a:rPr lang="de-DE" altLang="zh-TW" sz="2400" i="1" dirty="0">
                <a:ea typeface="新細明體" pitchFamily="18" charset="-120"/>
              </a:rPr>
              <a:t>B</a:t>
            </a:r>
            <a:r>
              <a:rPr lang="de-DE" altLang="zh-TW" sz="2400" dirty="0">
                <a:ea typeface="新細明體" pitchFamily="18" charset="-120"/>
              </a:rPr>
              <a:t>, 0</a:t>
            </a:r>
            <a:r>
              <a:rPr lang="de-DE" altLang="zh-TW" sz="2400" i="1" dirty="0">
                <a:ea typeface="新細明體" pitchFamily="18" charset="-120"/>
              </a:rPr>
              <a:t>D</a:t>
            </a:r>
            <a:r>
              <a:rPr lang="de-DE" altLang="zh-TW" sz="2400" dirty="0">
                <a:ea typeface="新細明體" pitchFamily="18" charset="-120"/>
              </a:rPr>
              <a:t> and 0</a:t>
            </a:r>
            <a:r>
              <a:rPr lang="de-DE" altLang="zh-TW" sz="2400" i="1" dirty="0">
                <a:ea typeface="新細明體" pitchFamily="18" charset="-120"/>
              </a:rPr>
              <a:t>E</a:t>
            </a:r>
            <a:r>
              <a:rPr lang="de-DE" altLang="zh-TW" sz="2400" dirty="0">
                <a:ea typeface="新細明體" pitchFamily="18" charset="-120"/>
              </a:rPr>
              <a:t> are given in hexadecimal notation</a:t>
            </a:r>
            <a:endParaRPr lang="de-DE" altLang="zh-TW" sz="80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de-DE" altLang="zh-TW" sz="2400" dirty="0">
                <a:ea typeface="新細明體" pitchFamily="18" charset="-120"/>
              </a:rPr>
              <a:t>Again, all arithmetic is done in the Galois field </a:t>
            </a:r>
            <a:r>
              <a:rPr lang="de-DE" altLang="zh-TW" sz="2400" i="1" dirty="0">
                <a:ea typeface="新細明體" pitchFamily="18" charset="-120"/>
              </a:rPr>
              <a:t>GF</a:t>
            </a:r>
            <a:r>
              <a:rPr lang="de-DE" altLang="zh-TW" sz="2400" dirty="0">
                <a:ea typeface="新細明體" pitchFamily="18" charset="-120"/>
              </a:rPr>
              <a:t>(2</a:t>
            </a:r>
            <a:r>
              <a:rPr lang="de-DE" altLang="zh-TW" sz="2400" baseline="30000" dirty="0">
                <a:ea typeface="新細明體" pitchFamily="18" charset="-120"/>
              </a:rPr>
              <a:t>8</a:t>
            </a:r>
            <a:r>
              <a:rPr lang="de-DE" altLang="zh-TW" sz="2400" dirty="0">
                <a:ea typeface="新細明體" pitchFamily="18" charset="-120"/>
              </a:rPr>
              <a:t>)</a:t>
            </a:r>
            <a:endParaRPr lang="de-DE" altLang="zh-TW" sz="2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9BCDE7-2B76-4DD9-BB92-A40F20E9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F0C382-9CC1-4F8A-94FE-25AA4FB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57</a:t>
            </a:fld>
            <a:endParaRPr lang="en-US" altLang="zh-TW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093A7922-325F-4F51-B996-7952CBC92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18535"/>
              </p:ext>
            </p:extLst>
          </p:nvPr>
        </p:nvGraphicFramePr>
        <p:xfrm>
          <a:off x="2843808" y="3532364"/>
          <a:ext cx="3744913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el" r:id="rId2" imgW="3009900" imgH="1219200" progId="Equation.3">
                  <p:embed/>
                </p:oleObj>
              </mc:Choice>
              <mc:Fallback>
                <p:oleObj name="Formel" r:id="rId2" imgW="3009900" imgH="1219200" progId="Equation.3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093A7922-325F-4F51-B996-7952CBC92D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532364"/>
                        <a:ext cx="3744913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3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D1F9F-EBAB-45E5-B2CA-F7B5A456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Decryption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F35206-4E12-45B3-891A-0CCF8EA51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b="1" dirty="0">
                <a:ea typeface="新細明體" pitchFamily="18" charset="-120"/>
              </a:rPr>
              <a:t>Inv ShiftRows layer</a:t>
            </a:r>
            <a:r>
              <a:rPr lang="de-DE" altLang="zh-TW" sz="2400" dirty="0">
                <a:ea typeface="新細明體" pitchFamily="18" charset="-120"/>
              </a:rPr>
              <a:t>:</a:t>
            </a:r>
            <a:r>
              <a:rPr lang="de-DE" altLang="zh-TW" sz="2000" dirty="0">
                <a:ea typeface="新細明體" pitchFamily="18" charset="-120"/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de-DE" altLang="zh-TW" sz="2200" dirty="0">
                <a:ea typeface="新細明體" pitchFamily="18" charset="-120"/>
              </a:rPr>
              <a:t>All rows of the state matrix </a:t>
            </a:r>
            <a:r>
              <a:rPr lang="de-DE" altLang="zh-TW" sz="2200" i="1" dirty="0">
                <a:ea typeface="新細明體" pitchFamily="18" charset="-120"/>
              </a:rPr>
              <a:t>B</a:t>
            </a:r>
            <a:r>
              <a:rPr lang="de-DE" altLang="zh-TW" sz="2200" dirty="0">
                <a:ea typeface="新細明體" pitchFamily="18" charset="-120"/>
              </a:rPr>
              <a:t> are shifted to the opposite direction:</a:t>
            </a:r>
          </a:p>
          <a:p>
            <a:pPr lvl="1">
              <a:buFontTx/>
              <a:buNone/>
            </a:pPr>
            <a:r>
              <a:rPr lang="de-DE" altLang="zh-TW" sz="2200" dirty="0">
                <a:ea typeface="新細明體" pitchFamily="18" charset="-120"/>
              </a:rPr>
              <a:t>Input matrix:</a:t>
            </a:r>
          </a:p>
          <a:p>
            <a:pPr lvl="1">
              <a:buFontTx/>
              <a:buNone/>
            </a:pPr>
            <a:endParaRPr lang="de-DE" altLang="zh-TW" sz="2000" dirty="0">
              <a:ea typeface="新細明體" pitchFamily="18" charset="-120"/>
            </a:endParaRPr>
          </a:p>
          <a:p>
            <a:pPr lvl="1">
              <a:buFontTx/>
              <a:buNone/>
            </a:pPr>
            <a:endParaRPr lang="de-DE" altLang="zh-TW" sz="2400" dirty="0">
              <a:ea typeface="新細明體" pitchFamily="18" charset="-120"/>
            </a:endParaRPr>
          </a:p>
          <a:p>
            <a:pPr lvl="1">
              <a:buFontTx/>
              <a:buNone/>
            </a:pPr>
            <a:endParaRPr lang="de-DE" altLang="zh-TW" sz="2000" dirty="0">
              <a:ea typeface="新細明體" pitchFamily="18" charset="-120"/>
            </a:endParaRPr>
          </a:p>
          <a:p>
            <a:pPr lvl="1">
              <a:buFontTx/>
              <a:buNone/>
            </a:pPr>
            <a:endParaRPr lang="de-DE" altLang="zh-TW" sz="2000" dirty="0">
              <a:ea typeface="新細明體" pitchFamily="18" charset="-120"/>
            </a:endParaRPr>
          </a:p>
          <a:p>
            <a:pPr lvl="1">
              <a:buFontTx/>
              <a:buNone/>
            </a:pPr>
            <a:r>
              <a:rPr lang="de-DE" altLang="zh-TW" sz="2200" dirty="0">
                <a:ea typeface="新細明體" pitchFamily="18" charset="-120"/>
              </a:rPr>
              <a:t>Output matrix:</a:t>
            </a:r>
          </a:p>
          <a:p>
            <a:pPr lvl="1">
              <a:lnSpc>
                <a:spcPct val="110000"/>
              </a:lnSpc>
            </a:pPr>
            <a:endParaRPr lang="de-DE" altLang="zh-TW" sz="2200" dirty="0">
              <a:ea typeface="新細明體" pitchFamily="18" charset="-120"/>
            </a:endParaRP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7CF-A3C1-4BDA-BEC0-487B0E29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BB79EE-2301-47FC-B0E5-F96F7F2B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58</a:t>
            </a:fld>
            <a:endParaRPr lang="en-US" altLang="zh-TW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EB53B73-B0B9-40A1-BDE4-7EB13403F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45275"/>
              </p:ext>
            </p:extLst>
          </p:nvPr>
        </p:nvGraphicFramePr>
        <p:xfrm>
          <a:off x="2843808" y="2708920"/>
          <a:ext cx="2655887" cy="1836739"/>
        </p:xfrm>
        <a:graphic>
          <a:graphicData uri="http://schemas.openxmlformats.org/drawingml/2006/table">
            <a:tbl>
              <a:tblPr/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6181774-3B32-4EF1-AB46-4D5A4A536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32905"/>
              </p:ext>
            </p:extLst>
          </p:nvPr>
        </p:nvGraphicFramePr>
        <p:xfrm>
          <a:off x="2843808" y="4681116"/>
          <a:ext cx="2663825" cy="1700212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13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5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9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10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14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6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7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11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15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feld 12">
            <a:extLst>
              <a:ext uri="{FF2B5EF4-FFF2-40B4-BE49-F238E27FC236}">
                <a16:creationId xmlns:a16="http://schemas.microsoft.com/office/drawing/2014/main" id="{4930B91B-A60C-404F-850D-F0537B264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3326" y="4732486"/>
            <a:ext cx="402590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no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→ one position right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→ two positions right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→ three positions right shift</a:t>
            </a:r>
          </a:p>
        </p:txBody>
      </p:sp>
    </p:spTree>
    <p:extLst>
      <p:ext uri="{BB962C8B-B14F-4D97-AF65-F5344CB8AC3E}">
        <p14:creationId xmlns:p14="http://schemas.microsoft.com/office/powerpoint/2010/main" val="17400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A528C-1172-4D87-99F9-41CB8CAC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28" y="1052736"/>
            <a:ext cx="8229600" cy="639762"/>
          </a:xfrm>
        </p:spPr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Decryption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FF4881-2762-4658-A898-785E6FBC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568183" cy="4497387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de-DE" altLang="zh-TW" sz="2400" b="1" dirty="0">
                <a:ea typeface="新細明體" pitchFamily="18" charset="-120"/>
              </a:rPr>
              <a:t>Inv Byte Substitution layer</a:t>
            </a:r>
            <a:r>
              <a:rPr lang="de-DE" altLang="zh-TW" sz="2400" dirty="0">
                <a:ea typeface="新細明體" pitchFamily="18" charset="-120"/>
              </a:rPr>
              <a:t>:</a:t>
            </a:r>
          </a:p>
          <a:p>
            <a:pPr lvl="1">
              <a:lnSpc>
                <a:spcPct val="105000"/>
              </a:lnSpc>
            </a:pPr>
            <a:r>
              <a:rPr lang="de-DE" altLang="zh-TW" sz="2200" dirty="0">
                <a:ea typeface="新細明體" pitchFamily="18" charset="-120"/>
              </a:rPr>
              <a:t>Since the S-Box is bijective, it is possible to construct an inverse, such that     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A</a:t>
            </a:r>
            <a:r>
              <a:rPr lang="de-DE" altLang="zh-TW" sz="2200" i="1" baseline="-25000" dirty="0">
                <a:solidFill>
                  <a:srgbClr val="FF0000"/>
                </a:solidFill>
                <a:ea typeface="新細明體" pitchFamily="18" charset="-120"/>
              </a:rPr>
              <a:t>i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 = 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S </a:t>
            </a:r>
            <a:r>
              <a:rPr lang="en-US" altLang="zh-TW" sz="2200" baseline="30000" dirty="0">
                <a:solidFill>
                  <a:srgbClr val="FF0000"/>
                </a:solidFill>
                <a:ea typeface="新細明體" pitchFamily="18" charset="-120"/>
              </a:rPr>
              <a:t>–</a:t>
            </a:r>
            <a:r>
              <a:rPr lang="de-DE" altLang="zh-TW" sz="2200" baseline="30000" dirty="0">
                <a:solidFill>
                  <a:srgbClr val="FF0000"/>
                </a:solidFill>
                <a:ea typeface="新細明體" pitchFamily="18" charset="-120"/>
              </a:rPr>
              <a:t>1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(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B</a:t>
            </a:r>
            <a:r>
              <a:rPr lang="de-DE" altLang="zh-TW" sz="2200" i="1" baseline="-25000" dirty="0">
                <a:solidFill>
                  <a:srgbClr val="FF0000"/>
                </a:solidFill>
                <a:ea typeface="新細明體" pitchFamily="18" charset="-120"/>
              </a:rPr>
              <a:t>i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) = 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S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sz="2200" baseline="30000" dirty="0">
                <a:solidFill>
                  <a:srgbClr val="FF0000"/>
                </a:solidFill>
                <a:ea typeface="新細明體" pitchFamily="18" charset="-120"/>
              </a:rPr>
              <a:t>–</a:t>
            </a:r>
            <a:r>
              <a:rPr lang="de-DE" altLang="zh-TW" sz="2200" baseline="30000" dirty="0">
                <a:solidFill>
                  <a:srgbClr val="FF0000"/>
                </a:solidFill>
                <a:ea typeface="新細明體" pitchFamily="18" charset="-120"/>
              </a:rPr>
              <a:t>1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(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S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(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A</a:t>
            </a:r>
            <a:r>
              <a:rPr lang="de-DE" altLang="zh-TW" sz="2200" i="1" baseline="-25000" dirty="0">
                <a:solidFill>
                  <a:srgbClr val="FF0000"/>
                </a:solidFill>
                <a:ea typeface="新細明體" pitchFamily="18" charset="-120"/>
              </a:rPr>
              <a:t>i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))</a:t>
            </a:r>
          </a:p>
          <a:p>
            <a:pPr lvl="1">
              <a:lnSpc>
                <a:spcPct val="105000"/>
              </a:lnSpc>
              <a:spcAft>
                <a:spcPts val="1200"/>
              </a:spcAft>
              <a:buFontTx/>
              <a:buNone/>
            </a:pPr>
            <a:r>
              <a:rPr lang="en-US" altLang="zh-TW" sz="2000" dirty="0">
                <a:ea typeface="新細明體" pitchFamily="18" charset="-120"/>
                <a:sym typeface="Symbol" pitchFamily="18" charset="2"/>
              </a:rPr>
              <a:t>	</a:t>
            </a: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 The inverse S-Box is used for decryption. </a:t>
            </a:r>
            <a:br>
              <a:rPr lang="en-US" altLang="zh-TW" sz="2200" dirty="0">
                <a:ea typeface="新細明體" pitchFamily="18" charset="-120"/>
                <a:sym typeface="Symbol" pitchFamily="18" charset="2"/>
              </a:rPr>
            </a:b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     It is usually realized as a lookup table.</a:t>
            </a:r>
            <a:endParaRPr lang="de-DE" altLang="zh-TW" sz="2200" dirty="0">
              <a:ea typeface="新細明體" pitchFamily="18" charset="-120"/>
              <a:sym typeface="Symbol" pitchFamily="18" charset="2"/>
            </a:endParaRPr>
          </a:p>
          <a:p>
            <a:pPr>
              <a:lnSpc>
                <a:spcPct val="105000"/>
              </a:lnSpc>
            </a:pPr>
            <a:r>
              <a:rPr lang="de-DE" altLang="zh-TW" sz="2400" b="1" dirty="0">
                <a:ea typeface="新細明體" pitchFamily="18" charset="-120"/>
                <a:sym typeface="Symbol" pitchFamily="18" charset="2"/>
              </a:rPr>
              <a:t>Decryption key schedule</a:t>
            </a:r>
            <a:r>
              <a:rPr lang="de-DE" altLang="zh-TW" sz="2400" dirty="0">
                <a:ea typeface="新細明體" pitchFamily="18" charset="-120"/>
                <a:sym typeface="Symbol" pitchFamily="18" charset="2"/>
              </a:rPr>
              <a:t>:</a:t>
            </a:r>
          </a:p>
          <a:p>
            <a:pPr lvl="1">
              <a:lnSpc>
                <a:spcPct val="105000"/>
              </a:lnSpc>
            </a:pP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Subkeys are needed in reversed order </a:t>
            </a:r>
            <a:br>
              <a:rPr lang="en-US" altLang="zh-TW" sz="2200" dirty="0">
                <a:ea typeface="新細明體" pitchFamily="18" charset="-120"/>
                <a:sym typeface="Symbol" pitchFamily="18" charset="2"/>
              </a:rPr>
            </a:b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(compared to encryption)</a:t>
            </a:r>
          </a:p>
          <a:p>
            <a:pPr lvl="1">
              <a:lnSpc>
                <a:spcPct val="105000"/>
              </a:lnSpc>
            </a:pP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In practice, the same key schedule is used for encryption and decryption. This requires that all subkeys must be computed before the encryption of the first block can begin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27AD22-5F4B-42F8-8AE0-76F857F2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EF41E5-13E4-4562-B355-902622DB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840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52463-65C8-40B6-A911-C5F89C10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Power Analysis Attacks </a:t>
            </a:r>
            <a:r>
              <a:rPr lang="en-US" altLang="zh-TW" sz="2000" dirty="0"/>
              <a:t>(Ch. 1-3, 6)</a:t>
            </a:r>
            <a:endParaRPr lang="en-GB" sz="20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102B13-4E77-4462-B6D2-4A75425F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05DF-F286-47B8-A144-F43841DEEEE6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5DCDCB-8810-4F06-B01C-25E3DE4A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</a:t>
            </a:fld>
            <a:endParaRPr lang="en-US" altLang="zh-TW"/>
          </a:p>
        </p:txBody>
      </p:sp>
      <p:pic>
        <p:nvPicPr>
          <p:cNvPr id="6" name="Picture 2" descr="http://dpabook.iaik.tugraz.at/cover.jpg">
            <a:extLst>
              <a:ext uri="{FF2B5EF4-FFF2-40B4-BE49-F238E27FC236}">
                <a16:creationId xmlns:a16="http://schemas.microsoft.com/office/drawing/2014/main" id="{D51584CF-967C-4FE2-92B5-FB337DFF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09" y="1683891"/>
            <a:ext cx="34225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A7D4D8-4D27-4BC6-9BF6-3D01D93D4095}"/>
              </a:ext>
            </a:extLst>
          </p:cNvPr>
          <p:cNvSpPr/>
          <p:nvPr/>
        </p:nvSpPr>
        <p:spPr>
          <a:xfrm>
            <a:off x="15427" y="5805264"/>
            <a:ext cx="628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https://link.springer.com/book/10.1007/978-0-387-38162-6</a:t>
            </a:r>
            <a:endParaRPr lang="en-US" altLang="zh-TW" dirty="0"/>
          </a:p>
          <a:p>
            <a:r>
              <a:rPr lang="en-US" altLang="zh-TW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http://dpabook.iaik.tugraz.at/</a:t>
            </a:r>
            <a:endParaRPr lang="zh-TW" altLang="en-US" dirty="0"/>
          </a:p>
        </p:txBody>
      </p:sp>
      <p:pic>
        <p:nvPicPr>
          <p:cNvPr id="8" name="Picture 4" descr="http://dpabook.iaik.tugraz.at/about/authors/g-mangard.jpg">
            <a:extLst>
              <a:ext uri="{FF2B5EF4-FFF2-40B4-BE49-F238E27FC236}">
                <a16:creationId xmlns:a16="http://schemas.microsoft.com/office/drawing/2014/main" id="{AC237E25-5466-4569-AC04-3694FB6F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0" y="1751304"/>
            <a:ext cx="1186058" cy="16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dpabook.iaik.tugraz.at/about/authors/g-oswald.jpg">
            <a:extLst>
              <a:ext uri="{FF2B5EF4-FFF2-40B4-BE49-F238E27FC236}">
                <a16:creationId xmlns:a16="http://schemas.microsoft.com/office/drawing/2014/main" id="{64F01922-E776-4681-BD3B-83B93A46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0" y="3807349"/>
            <a:ext cx="1186058" cy="16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dpabook.iaik.tugraz.at/about/authors/g-popp.jpg">
            <a:extLst>
              <a:ext uri="{FF2B5EF4-FFF2-40B4-BE49-F238E27FC236}">
                <a16:creationId xmlns:a16="http://schemas.microsoft.com/office/drawing/2014/main" id="{FBBD6D19-8FA7-4AF7-BBFD-3FF0D30B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93" y="1730582"/>
            <a:ext cx="1186058" cy="16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D83DB23F-2EDE-4BC6-B219-48CF5C0EB4CC}"/>
              </a:ext>
            </a:extLst>
          </p:cNvPr>
          <p:cNvSpPr/>
          <p:nvPr/>
        </p:nvSpPr>
        <p:spPr>
          <a:xfrm>
            <a:off x="1722429" y="1705224"/>
            <a:ext cx="17532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Graz University of Technology,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Austria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58B502-1CCE-4BB3-AADE-EE17568D998A}"/>
              </a:ext>
            </a:extLst>
          </p:cNvPr>
          <p:cNvSpPr/>
          <p:nvPr/>
        </p:nvSpPr>
        <p:spPr>
          <a:xfrm>
            <a:off x="1705093" y="3788687"/>
            <a:ext cx="205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ail"/>
              </a:rPr>
              <a:t>University of Bristol,</a:t>
            </a:r>
            <a:br>
              <a:rPr lang="en-US" altLang="zh-TW" dirty="0">
                <a:latin typeface="Arail"/>
              </a:rPr>
            </a:br>
            <a:r>
              <a:rPr lang="en-US" altLang="zh-TW" dirty="0">
                <a:latin typeface="Arail"/>
              </a:rPr>
              <a:t>UK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003D68-3CFB-400A-8F97-7C9C4CFA2C8F}"/>
              </a:ext>
            </a:extLst>
          </p:cNvPr>
          <p:cNvSpPr/>
          <p:nvPr/>
        </p:nvSpPr>
        <p:spPr>
          <a:xfrm>
            <a:off x="3568766" y="3464051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</a:rPr>
              <a:t>Thomas Popp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D5B9D-BB28-4BF4-A040-3656E14D998D}"/>
              </a:ext>
            </a:extLst>
          </p:cNvPr>
          <p:cNvSpPr/>
          <p:nvPr/>
        </p:nvSpPr>
        <p:spPr>
          <a:xfrm>
            <a:off x="483487" y="5470983"/>
            <a:ext cx="187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Arail"/>
              </a:rPr>
              <a:t>Elisabeth Oswald,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A83A9D-D5B2-4949-9559-0C70A28B61DD}"/>
              </a:ext>
            </a:extLst>
          </p:cNvPr>
          <p:cNvSpPr/>
          <p:nvPr/>
        </p:nvSpPr>
        <p:spPr>
          <a:xfrm>
            <a:off x="461444" y="340075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</a:rPr>
              <a:t>Stefan </a:t>
            </a:r>
            <a:r>
              <a:rPr lang="en-US" altLang="zh-TW" b="1" dirty="0" err="1">
                <a:solidFill>
                  <a:srgbClr val="000000"/>
                </a:solidFill>
              </a:rPr>
              <a:t>Mangard</a:t>
            </a:r>
            <a:r>
              <a:rPr lang="en-US" altLang="zh-TW" b="1" dirty="0">
                <a:solidFill>
                  <a:srgbClr val="000000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750771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35AAA6-C3F2-4CC4-AE1F-130DB37C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Implementation in Software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C5E34-1889-47EB-866D-E1E5FBB48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zh-TW" sz="2800" dirty="0">
                <a:ea typeface="新細明體" pitchFamily="18" charset="-120"/>
              </a:rPr>
              <a:t>One requirement of AES was the possibility of an efficient software implementation</a:t>
            </a:r>
          </a:p>
          <a:p>
            <a:pPr>
              <a:lnSpc>
                <a:spcPct val="110000"/>
              </a:lnSpc>
            </a:pPr>
            <a:r>
              <a:rPr lang="de-DE" altLang="zh-TW" sz="2800" dirty="0">
                <a:ea typeface="新細明體" pitchFamily="18" charset="-120"/>
              </a:rPr>
              <a:t>Straightforward implementation is well suited for 8-bit processors (e.g., smart cards), </a:t>
            </a:r>
            <a:r>
              <a:rPr lang="de-DE" altLang="zh-TW" sz="2800" dirty="0">
                <a:solidFill>
                  <a:srgbClr val="FF0000"/>
                </a:solidFill>
                <a:ea typeface="新細明體" pitchFamily="18" charset="-120"/>
              </a:rPr>
              <a:t>but inefficient on 32-bit or 64-bit processors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4B0426-FDD0-45B2-A0B3-9E2C5BF8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F44D13-E0E3-4F9C-9643-C1CE6673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6618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35AAA6-C3F2-4CC4-AE1F-130DB37C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Implementation in Software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C5E34-1889-47EB-866D-E1E5FBB48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zh-TW" sz="2800" dirty="0">
                <a:ea typeface="新細明體" pitchFamily="18" charset="-120"/>
              </a:rPr>
              <a:t>A more sophisticated approach: Merge all round functions (except the key addition) into </a:t>
            </a:r>
            <a:r>
              <a:rPr lang="de-DE" altLang="zh-TW" sz="2800" dirty="0">
                <a:solidFill>
                  <a:srgbClr val="FF0000"/>
                </a:solidFill>
                <a:ea typeface="新細明體" pitchFamily="18" charset="-120"/>
              </a:rPr>
              <a:t>one table look-up</a:t>
            </a:r>
          </a:p>
          <a:p>
            <a:pPr lvl="1">
              <a:lnSpc>
                <a:spcPct val="110000"/>
              </a:lnSpc>
            </a:pPr>
            <a:r>
              <a:rPr lang="de-DE" altLang="zh-TW" sz="2200" dirty="0">
                <a:ea typeface="新細明體" pitchFamily="18" charset="-120"/>
              </a:rPr>
              <a:t>This results in four tables with 256 entries, where each entry is 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32 bits wide</a:t>
            </a:r>
          </a:p>
          <a:p>
            <a:pPr lvl="1">
              <a:lnSpc>
                <a:spcPct val="110000"/>
              </a:lnSpc>
            </a:pPr>
            <a:r>
              <a:rPr lang="de-DE" altLang="zh-TW" sz="2200" dirty="0">
                <a:ea typeface="新細明體" pitchFamily="18" charset="-120"/>
              </a:rPr>
              <a:t>One round can be computed with 16 table look-ups</a:t>
            </a:r>
          </a:p>
          <a:p>
            <a:pPr>
              <a:lnSpc>
                <a:spcPct val="110000"/>
              </a:lnSpc>
            </a:pPr>
            <a:r>
              <a:rPr lang="de-DE" altLang="zh-TW" sz="2800" dirty="0">
                <a:ea typeface="新細明體" pitchFamily="18" charset="-120"/>
              </a:rPr>
              <a:t>Typical SW speeds are more than 1.6 Gbit/s on modern 64-bit processors</a:t>
            </a: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4B0426-FDD0-45B2-A0B3-9E2C5BF8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F44D13-E0E3-4F9C-9643-C1CE6673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2656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8A05D-137F-49EF-BDA7-F63B11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ea typeface="新細明體" pitchFamily="18" charset="-120"/>
              </a:rPr>
              <a:t>Security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5CE64-08CC-4521-92D4-99743788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-304800">
              <a:lnSpc>
                <a:spcPct val="110000"/>
              </a:lnSpc>
            </a:pPr>
            <a:r>
              <a:rPr lang="de-DE" altLang="zh-TW" sz="2400" b="1" dirty="0">
                <a:ea typeface="新細明體" pitchFamily="18" charset="-120"/>
              </a:rPr>
              <a:t>Brute-force attack:</a:t>
            </a:r>
            <a:r>
              <a:rPr lang="de-DE" altLang="zh-TW" sz="2400" dirty="0">
                <a:ea typeface="新細明體" pitchFamily="18" charset="-120"/>
              </a:rPr>
              <a:t> Due to the key length of 128, 192 or 256 bits, a brute-force attack is not possible</a:t>
            </a:r>
          </a:p>
          <a:p>
            <a:pPr marL="304800" indent="-304800">
              <a:lnSpc>
                <a:spcPct val="110000"/>
              </a:lnSpc>
            </a:pPr>
            <a:endParaRPr lang="de-DE" altLang="zh-TW" sz="1200" b="1" dirty="0">
              <a:ea typeface="新細明體" pitchFamily="18" charset="-120"/>
            </a:endParaRPr>
          </a:p>
          <a:p>
            <a:pPr marL="304800" indent="-304800">
              <a:lnSpc>
                <a:spcPct val="110000"/>
              </a:lnSpc>
            </a:pPr>
            <a:r>
              <a:rPr lang="de-DE" altLang="zh-TW" sz="2400" b="1" dirty="0">
                <a:ea typeface="新細明體" pitchFamily="18" charset="-120"/>
              </a:rPr>
              <a:t>Analytical attacks: </a:t>
            </a:r>
            <a:r>
              <a:rPr lang="de-DE" altLang="zh-TW" sz="2400" dirty="0">
                <a:ea typeface="新細明體" pitchFamily="18" charset="-120"/>
              </a:rPr>
              <a:t>There is no analytical attack known that is better than brute-force</a:t>
            </a:r>
          </a:p>
          <a:p>
            <a:pPr marL="304800" indent="-304800">
              <a:lnSpc>
                <a:spcPct val="110000"/>
              </a:lnSpc>
            </a:pPr>
            <a:endParaRPr lang="de-DE" altLang="zh-TW" sz="1200" dirty="0">
              <a:ea typeface="新細明體" pitchFamily="18" charset="-120"/>
            </a:endParaRPr>
          </a:p>
          <a:p>
            <a:pPr marL="304800" indent="-304800">
              <a:lnSpc>
                <a:spcPct val="110000"/>
              </a:lnSpc>
            </a:pPr>
            <a:r>
              <a:rPr lang="de-DE" altLang="zh-TW" sz="2400" b="1" dirty="0">
                <a:ea typeface="新細明體" pitchFamily="18" charset="-120"/>
              </a:rPr>
              <a:t>Side-channel attacks: </a:t>
            </a:r>
            <a:endParaRPr lang="de-DE" altLang="zh-TW" sz="2400" dirty="0">
              <a:ea typeface="新細明體" pitchFamily="18" charset="-120"/>
            </a:endParaRPr>
          </a:p>
          <a:p>
            <a:pPr marL="762000" lvl="1" indent="-304800"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Several side-channel attacks have been published</a:t>
            </a:r>
          </a:p>
          <a:p>
            <a:pPr marL="762000" lvl="1" indent="-304800"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Note that side-channel attacks do not attack the underlying algorithm but the implementation of it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CA146C-A617-42F4-986B-6CDAB8BD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6D14A6-A0A3-496D-90A0-461A55C3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4279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A5810-B9E9-41A1-9A26-A3A17D90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Lessons Learned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C8B73-78FE-4A80-B25B-D6AC39283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 is a modern block cipher that supports three key lengths of 128, 192, and 256 bits. It provides excellent long-term security against brute-force attacks.</a:t>
            </a:r>
          </a:p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 has been studied intensively since the late 1990s, and no attacks have been found that are better than brute-force.</a:t>
            </a:r>
          </a:p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AES’s basic operations use Galois field arithmetic and provide strong diffusion and confusion.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D9F14-D316-494A-9A6A-D8716A25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ACD50B-473F-4E5F-A2E5-517894F9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2738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A5810-B9E9-41A1-9A26-A3A17D90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Lessons Learned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C8B73-78FE-4A80-B25B-D6AC39283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 is part of numerous open standards, such as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IPsec or TLS</a:t>
            </a:r>
            <a:r>
              <a:rPr lang="en-US" altLang="zh-TW" sz="2400" dirty="0">
                <a:ea typeface="新細明體" pitchFamily="18" charset="-120"/>
              </a:rPr>
              <a:t>, and is the mandatory encryption algorithm for US government applications. </a:t>
            </a:r>
          </a:p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It seems likely that the cipher will be the dominant encryption algorithm for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many </a:t>
            </a:r>
            <a:r>
              <a:rPr lang="de-DE" altLang="zh-TW" sz="2400" dirty="0">
                <a:solidFill>
                  <a:srgbClr val="FF0000"/>
                </a:solidFill>
                <a:ea typeface="新細明體" pitchFamily="18" charset="-120"/>
              </a:rPr>
              <a:t>years.</a:t>
            </a:r>
          </a:p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 is </a:t>
            </a:r>
            <a:r>
              <a:rPr lang="en-US" altLang="zh-TW" sz="2400" dirty="0">
                <a:solidFill>
                  <a:srgbClr val="FF0000"/>
                </a:solidFill>
                <a:ea typeface="新細明體" pitchFamily="18" charset="-120"/>
              </a:rPr>
              <a:t>efficient</a:t>
            </a:r>
            <a:r>
              <a:rPr lang="en-US" altLang="zh-TW" sz="2400" dirty="0">
                <a:ea typeface="新細明體" pitchFamily="18" charset="-120"/>
              </a:rPr>
              <a:t> in software and hardware.</a:t>
            </a:r>
            <a:endParaRPr lang="de-DE" altLang="zh-TW" sz="2400" dirty="0">
              <a:ea typeface="新細明體" pitchFamily="18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D9F14-D316-494A-9A6A-D8716A25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ACD50B-473F-4E5F-A2E5-517894F9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2055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01763-CAFB-4E5F-9B34-BEFFE167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Tahoma" panose="020B0604030504040204" pitchFamily="34" charset="0"/>
                <a:cs typeface="Times New Roman" panose="02020603050405020304" pitchFamily="18" charset="0"/>
              </a:rPr>
              <a:t>6. Power Analysis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47030-C771-4E41-B637-A0398AFBE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2400" dirty="0"/>
              <a:t> </a:t>
            </a:r>
            <a:r>
              <a:rPr lang="en-US" altLang="zh-TW" sz="2800" dirty="0"/>
              <a:t>Side-Channel Analyses (Attacks)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dirty="0"/>
              <a:t>SPA (Simple Power Analysis)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dirty="0"/>
              <a:t>DPA (Differential Power Analysis)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sz="2000" dirty="0" err="1"/>
              <a:t>DoM</a:t>
            </a:r>
            <a:r>
              <a:rPr lang="en-US" altLang="zh-TW" sz="2000" dirty="0"/>
              <a:t> (Difference of Means)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CPA (Correlation Power Analysis)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sz="2000" dirty="0"/>
              <a:t>MIA (Mutual Information Analysis)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sz="2000" dirty="0"/>
              <a:t>LR-Based Attacks (Linear Regression)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sz="2000" dirty="0"/>
              <a:t>….</a:t>
            </a:r>
            <a:endParaRPr lang="zh-TW" altLang="en-US" sz="20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0D06A5-F619-4FB6-8D5D-604B973BC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C5BE-E00F-4454-9042-22DE277879A5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124A1E-FF0E-43B6-94CF-6040ADD2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73031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ED3B-E53D-4790-BC6C-E702E9E8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Simple Power Analysis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9E842-EC93-4B96-8297-8627C28DD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Elliptic Curve Cryptography (ECC)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zh-TW" altLang="en-US" sz="2000" dirty="0"/>
                  <a:t> </a:t>
                </a:r>
                <a:r>
                  <a:rPr lang="en-US" altLang="zh-TW" sz="2000" dirty="0"/>
                  <a:t>Scalar multiplication: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TW" sz="200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0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TW" sz="2000" dirty="0">
                  <a:solidFill>
                    <a:srgbClr val="3333FF"/>
                  </a:solidFill>
                </a:endParaRP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altLang="zh-TW" sz="2000" dirty="0"/>
                  <a:t>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</a:rPr>
                  <a:t> : a </a:t>
                </a:r>
                <a:r>
                  <a:rPr lang="en-US" altLang="zh-TW" sz="2000" i="1" dirty="0">
                    <a:solidFill>
                      <a:srgbClr val="FF0000"/>
                    </a:solidFill>
                  </a:rPr>
                  <a:t>private key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,</a:t>
                </a:r>
                <a:r>
                  <a:rPr lang="zh-TW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000" dirty="0"/>
                  <a:t> Example: Double-and-add method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TW" sz="2400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9E842-EC93-4B96-8297-8627C28DD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9" t="-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6DA27F7B-D14A-4FDA-8C95-B7143E063E1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2" b="7029"/>
          <a:stretch/>
        </p:blipFill>
        <p:spPr bwMode="auto">
          <a:xfrm>
            <a:off x="467544" y="3649159"/>
            <a:ext cx="542559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7">
            <a:extLst>
              <a:ext uri="{FF2B5EF4-FFF2-40B4-BE49-F238E27FC236}">
                <a16:creationId xmlns:a16="http://schemas.microsoft.com/office/drawing/2014/main" id="{5705B9F6-BBA8-438A-BEAC-531E81D55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441" y="3560860"/>
            <a:ext cx="2792504" cy="1382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8">
                <a:extLst>
                  <a:ext uri="{FF2B5EF4-FFF2-40B4-BE49-F238E27FC236}">
                    <a16:creationId xmlns:a16="http://schemas.microsoft.com/office/drawing/2014/main" id="{C902888A-1BCE-4A2F-8BED-2A7EE2D4F723}"/>
                  </a:ext>
                </a:extLst>
              </p:cNvPr>
              <p:cNvSpPr txBox="1"/>
              <p:nvPr/>
            </p:nvSpPr>
            <p:spPr>
              <a:xfrm>
                <a:off x="759898" y="4841682"/>
                <a:ext cx="3450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  1      0  0     1      0     1        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字方塊 8">
                <a:extLst>
                  <a:ext uri="{FF2B5EF4-FFF2-40B4-BE49-F238E27FC236}">
                    <a16:creationId xmlns:a16="http://schemas.microsoft.com/office/drawing/2014/main" id="{C902888A-1BCE-4A2F-8BED-2A7EE2D4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98" y="4841682"/>
                <a:ext cx="3450881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10">
            <a:extLst>
              <a:ext uri="{FF2B5EF4-FFF2-40B4-BE49-F238E27FC236}">
                <a16:creationId xmlns:a16="http://schemas.microsoft.com/office/drawing/2014/main" id="{09B2C24E-2CD2-4849-8B50-676385614B80}"/>
              </a:ext>
            </a:extLst>
          </p:cNvPr>
          <p:cNvCxnSpPr/>
          <p:nvPr/>
        </p:nvCxnSpPr>
        <p:spPr>
          <a:xfrm>
            <a:off x="1335967" y="4654991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接點 11">
            <a:extLst>
              <a:ext uri="{FF2B5EF4-FFF2-40B4-BE49-F238E27FC236}">
                <a16:creationId xmlns:a16="http://schemas.microsoft.com/office/drawing/2014/main" id="{679F9130-A749-4917-84BE-64263C9DCC98}"/>
              </a:ext>
            </a:extLst>
          </p:cNvPr>
          <p:cNvCxnSpPr/>
          <p:nvPr/>
        </p:nvCxnSpPr>
        <p:spPr>
          <a:xfrm>
            <a:off x="2437519" y="4654495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12">
            <a:extLst>
              <a:ext uri="{FF2B5EF4-FFF2-40B4-BE49-F238E27FC236}">
                <a16:creationId xmlns:a16="http://schemas.microsoft.com/office/drawing/2014/main" id="{ED28FD51-F790-431C-B2CA-31B5F814ACCB}"/>
              </a:ext>
            </a:extLst>
          </p:cNvPr>
          <p:cNvCxnSpPr/>
          <p:nvPr/>
        </p:nvCxnSpPr>
        <p:spPr>
          <a:xfrm>
            <a:off x="3208175" y="4654495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13">
            <a:extLst>
              <a:ext uri="{FF2B5EF4-FFF2-40B4-BE49-F238E27FC236}">
                <a16:creationId xmlns:a16="http://schemas.microsoft.com/office/drawing/2014/main" id="{77CD94B1-6392-4665-ABB0-FE25F6643986}"/>
              </a:ext>
            </a:extLst>
          </p:cNvPr>
          <p:cNvCxnSpPr/>
          <p:nvPr/>
        </p:nvCxnSpPr>
        <p:spPr>
          <a:xfrm>
            <a:off x="3788103" y="4654495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4">
            <a:extLst>
              <a:ext uri="{FF2B5EF4-FFF2-40B4-BE49-F238E27FC236}">
                <a16:creationId xmlns:a16="http://schemas.microsoft.com/office/drawing/2014/main" id="{D8D184C6-AF45-4CDD-AC60-E1B818F094B7}"/>
              </a:ext>
            </a:extLst>
          </p:cNvPr>
          <p:cNvCxnSpPr>
            <a:cxnSpLocks/>
          </p:cNvCxnSpPr>
          <p:nvPr/>
        </p:nvCxnSpPr>
        <p:spPr>
          <a:xfrm>
            <a:off x="1920415" y="4654991"/>
            <a:ext cx="207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6">
            <a:extLst>
              <a:ext uri="{FF2B5EF4-FFF2-40B4-BE49-F238E27FC236}">
                <a16:creationId xmlns:a16="http://schemas.microsoft.com/office/drawing/2014/main" id="{5D322B65-6A9C-41C0-9454-9C4168ED2B39}"/>
              </a:ext>
            </a:extLst>
          </p:cNvPr>
          <p:cNvCxnSpPr>
            <a:cxnSpLocks/>
          </p:cNvCxnSpPr>
          <p:nvPr/>
        </p:nvCxnSpPr>
        <p:spPr>
          <a:xfrm>
            <a:off x="2187015" y="4654991"/>
            <a:ext cx="207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7">
            <a:extLst>
              <a:ext uri="{FF2B5EF4-FFF2-40B4-BE49-F238E27FC236}">
                <a16:creationId xmlns:a16="http://schemas.microsoft.com/office/drawing/2014/main" id="{3F0B8C35-8132-4A81-A481-FC82D5A75C27}"/>
              </a:ext>
            </a:extLst>
          </p:cNvPr>
          <p:cNvCxnSpPr>
            <a:cxnSpLocks/>
          </p:cNvCxnSpPr>
          <p:nvPr/>
        </p:nvCxnSpPr>
        <p:spPr>
          <a:xfrm>
            <a:off x="2970151" y="4654991"/>
            <a:ext cx="207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8">
                <a:extLst>
                  <a:ext uri="{FF2B5EF4-FFF2-40B4-BE49-F238E27FC236}">
                    <a16:creationId xmlns:a16="http://schemas.microsoft.com/office/drawing/2014/main" id="{451D7DCB-3884-43BC-8F32-2F78696FB111}"/>
                  </a:ext>
                </a:extLst>
              </p:cNvPr>
              <p:cNvSpPr txBox="1"/>
              <p:nvPr/>
            </p:nvSpPr>
            <p:spPr>
              <a:xfrm>
                <a:off x="758946" y="5127575"/>
                <a:ext cx="59591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  <a:latin typeface="Times" panose="02020603050405020304" pitchFamily="18" charset="0"/>
                  </a:rPr>
                  <a:t>Simple Power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1001011</m:t>
                            </m:r>
                          </m:e>
                        </m:d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=75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  <a:latin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字方塊 18">
                <a:extLst>
                  <a:ext uri="{FF2B5EF4-FFF2-40B4-BE49-F238E27FC236}">
                    <a16:creationId xmlns:a16="http://schemas.microsoft.com/office/drawing/2014/main" id="{451D7DCB-3884-43BC-8F32-2F78696FB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46" y="5127575"/>
                <a:ext cx="5959195" cy="461665"/>
              </a:xfrm>
              <a:prstGeom prst="rect">
                <a:avLst/>
              </a:prstGeom>
              <a:blipFill>
                <a:blip r:embed="rId7"/>
                <a:stretch>
                  <a:fillRect l="-153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6">
            <a:extLst>
              <a:ext uri="{FF2B5EF4-FFF2-40B4-BE49-F238E27FC236}">
                <a16:creationId xmlns:a16="http://schemas.microsoft.com/office/drawing/2014/main" id="{CA9426E3-8432-4EDF-99C7-78375B713AC8}"/>
              </a:ext>
            </a:extLst>
          </p:cNvPr>
          <p:cNvSpPr/>
          <p:nvPr/>
        </p:nvSpPr>
        <p:spPr>
          <a:xfrm>
            <a:off x="220370" y="6560118"/>
            <a:ext cx="37308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https://en.wikipedia.org/wiki/Elliptic_curve_point_multiplication</a:t>
            </a:r>
            <a:endParaRPr lang="en-US" altLang="zh-TW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34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BF21-C85C-4FC4-924D-F69F6437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921EF-754A-4D52-A6F0-CA6AEC60B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/>
          <a:stretch/>
        </p:blipFill>
        <p:spPr>
          <a:xfrm>
            <a:off x="-1" y="0"/>
            <a:ext cx="4541523" cy="3429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7D43C9-9ED2-4E5D-B875-C97EAAB69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78" y="4628"/>
            <a:ext cx="4589889" cy="3443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0ACB3C-569B-4B44-B3E4-99B4B76E9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58" y="3445661"/>
            <a:ext cx="4542712" cy="340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044BF-42F4-47E9-BAB0-65778ED18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" y="3416147"/>
            <a:ext cx="4588074" cy="3441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CB4FEF-491E-44C7-856D-32C3E385FD82}"/>
              </a:ext>
            </a:extLst>
          </p:cNvPr>
          <p:cNvSpPr/>
          <p:nvPr/>
        </p:nvSpPr>
        <p:spPr>
          <a:xfrm>
            <a:off x="1269793" y="2492896"/>
            <a:ext cx="3086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1232FD"/>
                </a:solidFill>
              </a:rPr>
              <a:t>Advised:</a:t>
            </a:r>
            <a:r>
              <a:rPr lang="zh-TW" altLang="en-US" sz="1600" dirty="0">
                <a:solidFill>
                  <a:srgbClr val="1232FD"/>
                </a:solidFill>
              </a:rPr>
              <a:t> </a:t>
            </a:r>
            <a:r>
              <a:rPr lang="en-US" altLang="zh-TW" sz="1600" dirty="0">
                <a:solidFill>
                  <a:srgbClr val="1232FD"/>
                </a:solidFill>
              </a:rPr>
              <a:t>Feb.</a:t>
            </a:r>
            <a:r>
              <a:rPr lang="zh-TW" altLang="en-US" sz="1600" dirty="0">
                <a:solidFill>
                  <a:srgbClr val="1232FD"/>
                </a:solidFill>
              </a:rPr>
              <a:t> </a:t>
            </a:r>
            <a:r>
              <a:rPr lang="en-US" altLang="zh-TW" sz="1600" dirty="0">
                <a:solidFill>
                  <a:srgbClr val="1232FD"/>
                </a:solidFill>
              </a:rPr>
              <a:t>2015 – Oct. 2018</a:t>
            </a:r>
            <a:r>
              <a:rPr lang="zh-TW" altLang="en-US" sz="1600" dirty="0">
                <a:solidFill>
                  <a:srgbClr val="1232FD"/>
                </a:solidFill>
              </a:rPr>
              <a:t> 　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90DB1-B4B5-41EA-BBE1-B985CE945EE2}"/>
              </a:ext>
            </a:extLst>
          </p:cNvPr>
          <p:cNvSpPr/>
          <p:nvPr/>
        </p:nvSpPr>
        <p:spPr>
          <a:xfrm>
            <a:off x="3131840" y="2348880"/>
            <a:ext cx="1080120" cy="2160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56EB7D-D735-4AC5-8BCE-47F635760545}"/>
              </a:ext>
            </a:extLst>
          </p:cNvPr>
          <p:cNvSpPr/>
          <p:nvPr/>
        </p:nvSpPr>
        <p:spPr>
          <a:xfrm>
            <a:off x="35496" y="6597352"/>
            <a:ext cx="21101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sz="900" dirty="0"/>
              <a:t>https://www.cl.cam.ac.uk/~sps32/</a:t>
            </a:r>
          </a:p>
        </p:txBody>
      </p:sp>
    </p:spTree>
    <p:extLst>
      <p:ext uri="{BB962C8B-B14F-4D97-AF65-F5344CB8AC3E}">
        <p14:creationId xmlns:p14="http://schemas.microsoft.com/office/powerpoint/2010/main" val="18089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255FF-98CF-431E-91E8-47D2E982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DPA Works?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E006DC-D6FA-448D-B315-46EFE6F24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Fortunately, the 16 bytes are independent of each other before </a:t>
            </a:r>
            <a:r>
              <a:rPr lang="en-US" altLang="zh-TW" sz="2400" dirty="0" err="1"/>
              <a:t>MixColumn</a:t>
            </a:r>
            <a:r>
              <a:rPr lang="en-US" altLang="zh-TW" sz="2400" dirty="0"/>
              <a:t> in the first rounds.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C559C4-879D-4D19-9FF8-FEEB7D2A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4338-6264-44A9-88DB-D7300C456ED2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A508C-8E1D-4B9A-BB5B-B81C4683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68</a:t>
            </a:fld>
            <a:endParaRPr lang="en-US" altLang="zh-TW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D50A161-1140-4BE2-9901-B72DC57A7CFE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792955" y="3425426"/>
          <a:ext cx="1620000" cy="16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849031308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158765771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85572153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78984327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40312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10643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8979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87422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F8963BA-2409-4E25-B4C7-D1A725ABC222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3762000" y="3429000"/>
          <a:ext cx="1620000" cy="16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849031308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158765771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85572153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78984327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40312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10643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8979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87422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5A3D0ED6-6E81-419E-865E-5DD8D37B04E1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6731047" y="3423252"/>
          <a:ext cx="1620000" cy="16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849031308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158765771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85572153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78984327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40312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10643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8979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87422"/>
                  </a:ext>
                </a:extLst>
              </a:tr>
            </a:tbl>
          </a:graphicData>
        </a:graphic>
      </p:graphicFrame>
      <p:sp>
        <p:nvSpPr>
          <p:cNvPr id="9" name="Arrow: Right 6">
            <a:extLst>
              <a:ext uri="{FF2B5EF4-FFF2-40B4-BE49-F238E27FC236}">
                <a16:creationId xmlns:a16="http://schemas.microsoft.com/office/drawing/2014/main" id="{84F7E7E6-DE4D-42D2-9DBB-A5923A451B32}"/>
              </a:ext>
            </a:extLst>
          </p:cNvPr>
          <p:cNvSpPr/>
          <p:nvPr/>
        </p:nvSpPr>
        <p:spPr>
          <a:xfrm>
            <a:off x="2786350" y="3941006"/>
            <a:ext cx="668655" cy="58449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7">
            <a:extLst>
              <a:ext uri="{FF2B5EF4-FFF2-40B4-BE49-F238E27FC236}">
                <a16:creationId xmlns:a16="http://schemas.microsoft.com/office/drawing/2014/main" id="{17578A89-82C9-4605-AB57-B29C4083E79A}"/>
              </a:ext>
            </a:extLst>
          </p:cNvPr>
          <p:cNvSpPr/>
          <p:nvPr/>
        </p:nvSpPr>
        <p:spPr>
          <a:xfrm>
            <a:off x="5722196" y="3946754"/>
            <a:ext cx="668655" cy="584493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00742AB-D69D-40B0-89F0-71846F47090C}"/>
              </a:ext>
            </a:extLst>
          </p:cNvPr>
          <p:cNvSpPr txBox="1"/>
          <p:nvPr/>
        </p:nvSpPr>
        <p:spPr>
          <a:xfrm>
            <a:off x="5576064" y="50432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MixColumn</a:t>
            </a:r>
            <a:endParaRPr lang="zh-TW" altLang="en-US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1D0D20C-20E7-417A-9D09-90B9099F6CFA}"/>
              </a:ext>
            </a:extLst>
          </p:cNvPr>
          <p:cNvSpPr txBox="1"/>
          <p:nvPr/>
        </p:nvSpPr>
        <p:spPr>
          <a:xfrm>
            <a:off x="2623618" y="50490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SubByte</a:t>
            </a:r>
            <a:endParaRPr lang="zh-TW" altLang="en-US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B5605D5-CA4E-40B7-8859-9D111B501CE0}"/>
              </a:ext>
            </a:extLst>
          </p:cNvPr>
          <p:cNvSpPr txBox="1"/>
          <p:nvPr/>
        </p:nvSpPr>
        <p:spPr>
          <a:xfrm>
            <a:off x="906769" y="302881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Fisrt</a:t>
            </a:r>
            <a:r>
              <a:rPr lang="en-US" altLang="zh-TW" dirty="0"/>
              <a:t> round key</a:t>
            </a:r>
            <a:endParaRPr lang="zh-TW" altLang="en-US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327FB43-E65D-4D12-8D41-90499AC25339}"/>
              </a:ext>
            </a:extLst>
          </p:cNvPr>
          <p:cNvSpPr txBox="1"/>
          <p:nvPr/>
        </p:nvSpPr>
        <p:spPr>
          <a:xfrm>
            <a:off x="906769" y="550838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Divid</a:t>
            </a:r>
            <a:r>
              <a:rPr lang="en-US" altLang="zh-TW" dirty="0"/>
              <a:t> and Conquer!</a:t>
            </a:r>
            <a:endParaRPr lang="zh-TW" altLang="en-US" dirty="0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F0710C4C-D760-4556-96F2-F0766D7AE744}"/>
              </a:ext>
            </a:extLst>
          </p:cNvPr>
          <p:cNvSpPr txBox="1"/>
          <p:nvPr/>
        </p:nvSpPr>
        <p:spPr>
          <a:xfrm>
            <a:off x="4428967" y="54225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X128 to 16x 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2455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F950-C691-4B9F-955E-0AF9FCFB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Some Popular Models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02779-ACF7-421A-BD75-B14935852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Bit 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Only take one bit into consideration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Example:</a:t>
                </a: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the LSB of the intermediate value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Hamming distance 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HD (previous state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anose="020B0604020202020204" pitchFamily="34" charset="-120"/>
                      </a:rPr>
                      <m:t>⨁</m:t>
                    </m:r>
                  </m:oMath>
                </a14:m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present state)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solidFill>
                      <a:srgbClr val="0000FF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Hamming weight 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solidFill>
                      <a:srgbClr val="0000FF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HW (state)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Zero-Value 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The data value 0 is lower than the power consumption for all other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02779-ACF7-421A-BD75-B14935852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9" t="-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49D913-484A-4294-90FA-20C1CDB4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9900-B8F2-4B05-BCC1-8A36548A506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79FE1C-0B8D-44D0-9AD0-8A22B440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444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AFBE8-4AF8-4615-BF2C-7773B112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0854E3-A056-41C4-904C-BA1FDF0BE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Cryptographic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Power Consumption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itchFamily="18" charset="-120"/>
              </a:rPr>
              <a:t>Research Papers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ea typeface="新細明體" pitchFamily="18" charset="-120"/>
              </a:rPr>
              <a:t>Advanced Encryption Standard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Power Analysis and Countermeasure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Conclusion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E1F83B-3474-4A35-84C2-64C843C3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B27-22CC-40BE-B834-A6B9E81AA1E3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0C3567-3CEB-4602-ABE3-C0DCB7B1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0222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DB88-4E97-4DFF-92BF-75CA67DF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Analysis </a:t>
            </a:r>
            <a:r>
              <a:rPr lang="en-US" altLang="zh-TW" b="1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Models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B1CC5-7C9C-4EE1-8422-01C4C57A0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Take hypothetical intermediate values as input, and output hypothetical power consumptions.</a:t>
            </a:r>
          </a:p>
          <a:p>
            <a:r>
              <a:rPr lang="en-US" altLang="zh-TW" sz="2800" dirty="0"/>
              <a:t>Power model:</a:t>
            </a:r>
            <a:r>
              <a:rPr lang="zh-TW" altLang="en-US" sz="2800" dirty="0"/>
              <a:t> </a:t>
            </a:r>
            <a:r>
              <a:rPr lang="en-US" altLang="zh-TW" sz="2800" kern="0" dirty="0">
                <a:solidFill>
                  <a:srgbClr val="FF0000"/>
                </a:solidFill>
              </a:rPr>
              <a:t>Power = </a:t>
            </a:r>
            <a:r>
              <a:rPr lang="en-US" altLang="zh-TW" sz="2800" b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TW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‧ </a:t>
            </a:r>
            <a:r>
              <a:rPr lang="en-US" altLang="zh-TW" sz="28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bitflips</a:t>
            </a:r>
            <a:r>
              <a:rPr lang="en-US" altLang="zh-TW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altLang="zh-TW" sz="2800" b="1" kern="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  <a:p>
            <a:pPr marL="342900" lvl="1" indent="0">
              <a:buNone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TW" sz="2400" dirty="0"/>
              <a:t> : power consumption from components</a:t>
            </a:r>
          </a:p>
          <a:p>
            <a:pPr marL="342900" lvl="1" indent="0">
              <a:buNone/>
            </a:pPr>
            <a:r>
              <a:rPr lang="en-US" altLang="zh-TW" sz="24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sz="2400" dirty="0"/>
              <a:t> : normal distribution noise</a:t>
            </a:r>
          </a:p>
          <a:p>
            <a:pPr>
              <a:defRPr/>
            </a:pPr>
            <a:r>
              <a:rPr lang="en-US" altLang="zh-TW" sz="2400" kern="0" dirty="0">
                <a:solidFill>
                  <a:srgbClr val="0000FF"/>
                </a:solidFill>
              </a:rPr>
              <a:t>Hamming Weight: </a:t>
            </a:r>
            <a:br>
              <a:rPr lang="en-US" altLang="zh-TW" sz="2400" kern="0" dirty="0">
                <a:solidFill>
                  <a:srgbClr val="0000FF"/>
                </a:solidFill>
              </a:rPr>
            </a:br>
            <a:r>
              <a:rPr lang="en-US" altLang="zh-TW" sz="2400" kern="0" dirty="0">
                <a:solidFill>
                  <a:srgbClr val="0000FF"/>
                </a:solidFill>
              </a:rPr>
              <a:t>HW (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0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00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00) = </a:t>
            </a:r>
            <a:r>
              <a:rPr lang="en-US" altLang="zh-TW" sz="2400" b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  <a:p>
            <a:pPr>
              <a:defRPr/>
            </a:pPr>
            <a:r>
              <a:rPr lang="en-US" altLang="zh-TW" sz="2400" kern="0" dirty="0">
                <a:solidFill>
                  <a:srgbClr val="0000FF"/>
                </a:solidFill>
              </a:rPr>
              <a:t>Hamming Distance: </a:t>
            </a:r>
            <a:br>
              <a:rPr lang="en-US" altLang="zh-TW" sz="2400" kern="0" dirty="0">
                <a:solidFill>
                  <a:srgbClr val="0000FF"/>
                </a:solidFill>
              </a:rPr>
            </a:br>
            <a:r>
              <a:rPr lang="en-US" altLang="zh-TW" sz="2400" kern="0" dirty="0">
                <a:solidFill>
                  <a:srgbClr val="0000FF"/>
                </a:solidFill>
              </a:rPr>
              <a:t>HD (001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, 001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) = </a:t>
            </a:r>
            <a:r>
              <a:rPr lang="en-US" altLang="zh-TW" sz="2400" b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en-US" altLang="zh-TW" kern="0" dirty="0">
              <a:solidFill>
                <a:srgbClr val="FF0000"/>
              </a:solidFill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4DD61-0AEE-4F0D-825E-EC6EF39FE7FA}"/>
              </a:ext>
            </a:extLst>
          </p:cNvPr>
          <p:cNvSpPr/>
          <p:nvPr/>
        </p:nvSpPr>
        <p:spPr>
          <a:xfrm>
            <a:off x="0" y="5835775"/>
            <a:ext cx="8334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900" i="1" dirty="0">
                <a:latin typeface="Times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 New York, NY, USA: Springer, 2006, Ch. 3.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</a:rPr>
              <a:t>Fran</a:t>
            </a:r>
            <a:r>
              <a:rPr lang="en-US" altLang="zh-TW" sz="900" dirty="0">
                <a:latin typeface="Times" panose="02020603050405020304" pitchFamily="18" charset="0"/>
                <a:cs typeface="Leelawadee" panose="020B0502040204020203" pitchFamily="34" charset="-34"/>
              </a:rPr>
              <a:t>ç</a:t>
            </a:r>
            <a:r>
              <a:rPr lang="en-US" altLang="zh-TW" sz="900" dirty="0">
                <a:latin typeface="Times" panose="02020603050405020304" pitchFamily="18" charset="0"/>
              </a:rPr>
              <a:t>ois-Xavier </a:t>
            </a:r>
            <a:r>
              <a:rPr lang="en-US" altLang="zh-TW" sz="900" dirty="0" err="1">
                <a:latin typeface="Times" panose="02020603050405020304" pitchFamily="18" charset="0"/>
              </a:rPr>
              <a:t>Standaert</a:t>
            </a:r>
            <a:r>
              <a:rPr lang="en-US" altLang="zh-TW" sz="900" dirty="0">
                <a:latin typeface="Times" panose="02020603050405020304" pitchFamily="18" charset="0"/>
              </a:rPr>
              <a:t>, </a:t>
            </a:r>
            <a:r>
              <a:rPr lang="en-US" altLang="zh-TW" sz="900" i="1" dirty="0">
                <a:latin typeface="Times" panose="02020603050405020304" pitchFamily="18" charset="0"/>
              </a:rPr>
              <a:t>Introduction to Side-Channel Attacks, Secure Integrated Circuits and Systems, 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NY, USA: Springer , 2010, </a:t>
            </a:r>
            <a:r>
              <a:rPr lang="en-US" altLang="zh-TW" sz="900" dirty="0">
                <a:latin typeface="Times" panose="02020603050405020304" pitchFamily="18" charset="0"/>
              </a:rPr>
              <a:t>pp. 27-42.</a:t>
            </a:r>
            <a:endParaRPr lang="en-US" altLang="zh-TW" sz="900" i="1" dirty="0">
              <a:latin typeface="Times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B9BB743-836F-44D8-945C-CB3283DF6A3E}"/>
              </a:ext>
            </a:extLst>
          </p:cNvPr>
          <p:cNvGrpSpPr/>
          <p:nvPr/>
        </p:nvGrpSpPr>
        <p:grpSpPr>
          <a:xfrm>
            <a:off x="4983676" y="3851376"/>
            <a:ext cx="4072682" cy="1984399"/>
            <a:chOff x="7884368" y="3706736"/>
            <a:chExt cx="4216698" cy="20987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63410D7-777D-4817-8EDE-1B84D731BCBC}"/>
                </a:ext>
              </a:extLst>
            </p:cNvPr>
            <p:cNvSpPr/>
            <p:nvPr/>
          </p:nvSpPr>
          <p:spPr bwMode="auto">
            <a:xfrm>
              <a:off x="8019157" y="3706736"/>
              <a:ext cx="3947120" cy="204945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B665AA3B-22AD-41EA-AFA9-ACD6F3E4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84368" y="3724448"/>
              <a:ext cx="4216698" cy="208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8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773E-6A7A-407F-9E32-60B5F13B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Tahoma" panose="020B0604030504040204" pitchFamily="34" charset="0"/>
                <a:cs typeface="Times New Roman" panose="02020603050405020304" pitchFamily="18" charset="0"/>
              </a:rPr>
              <a:t>Differential Power Analysis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196B72-F65E-475B-9C67-FCD64A05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2400" dirty="0"/>
              <a:t> </a:t>
            </a:r>
            <a:r>
              <a:rPr lang="en-US" altLang="zh-TW" sz="2400" dirty="0"/>
              <a:t>Compared to SPA, DPA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Do not need detailed knowledge about the devices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Usually need a large amount of traces that operate on different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Need to process the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400" dirty="0"/>
              <a:t> </a:t>
            </a:r>
            <a:r>
              <a:rPr lang="en-US" altLang="zh-TW" sz="2400" dirty="0"/>
              <a:t>Three disciplines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Cryptanalysis: Target a good intermediate 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Engineering: Get Side-Channel leakage precisely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Statistics: Verify key hypothesis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49562B-DF61-4549-B38F-39FE930B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05DB-DA50-48AD-A5DF-09B2F585FCFD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6FF7C-FA6D-4440-BF64-3A4E1860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93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Differential Power Analysis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3" t="19850" r="28653" b="12896"/>
          <a:stretch/>
        </p:blipFill>
        <p:spPr>
          <a:xfrm>
            <a:off x="628650" y="1928468"/>
            <a:ext cx="7042577" cy="3933135"/>
          </a:xfrm>
          <a:prstGeom prst="rect">
            <a:avLst/>
          </a:prstGeom>
        </p:spPr>
      </p:pic>
      <p:sp>
        <p:nvSpPr>
          <p:cNvPr id="6" name="文字方塊 33">
            <a:extLst>
              <a:ext uri="{FF2B5EF4-FFF2-40B4-BE49-F238E27FC236}">
                <a16:creationId xmlns:a16="http://schemas.microsoft.com/office/drawing/2014/main" id="{DA9B4FFB-1084-4930-8824-5C296EFB6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32D086-03C8-4C90-94D6-2B71EC64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ED023-3A93-487A-A403-E1AB1E1E6842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100BE1-4321-4175-AB17-2D52AA03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91104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Differential Power Analysis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1067" t="18266" r="32711" b="1805"/>
          <a:stretch/>
        </p:blipFill>
        <p:spPr>
          <a:xfrm>
            <a:off x="628650" y="1963254"/>
            <a:ext cx="4864793" cy="3888409"/>
          </a:xfrm>
          <a:prstGeom prst="rect">
            <a:avLst/>
          </a:prstGeom>
        </p:spPr>
      </p:pic>
      <p:sp>
        <p:nvSpPr>
          <p:cNvPr id="5" name="文字方塊 33">
            <a:extLst>
              <a:ext uri="{FF2B5EF4-FFF2-40B4-BE49-F238E27FC236}">
                <a16:creationId xmlns:a16="http://schemas.microsoft.com/office/drawing/2014/main" id="{3D22E1AF-9077-4A95-A206-7866BCA7D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9C84A4E-83BF-4B13-9924-19317EFF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E70F-4F16-4DA4-8290-C98277F6955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F36BA8-9450-4771-8407-46033BC5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6743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FDFB-772A-4878-8F96-8C817E9E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Choosing an Intermediate Value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FDFE4-E9BE-4C64-A4C1-68649711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1884363"/>
            <a:ext cx="8712968" cy="449738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good intermediate value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Depends on part of key and plaintext /ciphertext: 	f(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p,k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or f(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c,k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’)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A non-linear f is better: such as the output of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Sbox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Examples: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Sbox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p⊕k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Sbox</a:t>
            </a:r>
            <a:r>
              <a:rPr lang="en-US" altLang="zh-TW" baseline="30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-1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ShiftRow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c⊕k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’))</a:t>
            </a:r>
          </a:p>
          <a:p>
            <a:pPr lvl="2"/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Calculate </a:t>
            </a:r>
            <a:r>
              <a:rPr lang="en-US" altLang="zh-TW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hypothetical intermediate values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for every possible key candidates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93D13E-D8C7-44DB-B40F-98500E6C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2A33-6E54-4BB5-ACA9-9380B400726D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89D667-F64B-4486-A0D9-AFEBB588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600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F9AD1-F8C7-4544-982B-0CA69022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Correlation Coefficients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1FD25-ECC6-4FD1-B17F-6673ECC6B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Assumption: the linearity between power consumption and </a:t>
            </a:r>
            <a:r>
              <a:rPr lang="en-US" altLang="zh-TW" sz="28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#bitflips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Pearson’s correlation coefficient</a:t>
            </a: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detects the linear dependencies of two variables</a:t>
            </a:r>
            <a:endParaRPr lang="zh-TW" alt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3E1C27-BCDF-4385-9853-D32A5B1F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9BB4-4107-4164-ABEF-786582C956EF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3B5337-6CB6-43DF-A39C-768596EB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75</a:t>
            </a:fld>
            <a:endParaRPr lang="en-US" altLang="zh-TW"/>
          </a:p>
        </p:txBody>
      </p:sp>
      <p:pic>
        <p:nvPicPr>
          <p:cNvPr id="6" name="Picture 2" descr="http://ww2.tnstate.edu/ganter/BIO311-Ch12-Eq8.gif">
            <a:extLst>
              <a:ext uri="{FF2B5EF4-FFF2-40B4-BE49-F238E27FC236}">
                <a16:creationId xmlns:a16="http://schemas.microsoft.com/office/drawing/2014/main" id="{1F34AC11-85F8-4C87-A208-14FB3B44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437112"/>
            <a:ext cx="3413902" cy="16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01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7B53-5E4D-491A-982D-E9355EB2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Correlation Power Analysis, CPA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DEE0BA-6709-4333-BDA7-9497CBB1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Use correlation coefficient as statistical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Proposed at 2004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Eric Brier, Christophe Clavier, Francis Olivier. </a:t>
            </a:r>
            <a:r>
              <a:rPr lang="en-US" altLang="zh-TW" dirty="0">
                <a:solidFill>
                  <a:srgbClr val="0000FF"/>
                </a:solidFill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Correlation Power Analysis with a Leakage Model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. </a:t>
            </a:r>
            <a:r>
              <a:rPr lang="en-US" altLang="zh-TW" dirty="0">
                <a:solidFill>
                  <a:srgbClr val="FF0000"/>
                </a:solidFill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CHES 2004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: pp.16-29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2023/10/12 Times Cited:</a:t>
            </a:r>
            <a:r>
              <a:rPr lang="zh-TW" altLang="en-US" sz="2800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800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3127</a:t>
            </a:r>
            <a:endParaRPr lang="en-US" altLang="zh-TW" dirty="0">
              <a:latin typeface="+mj-lt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One of the most popular DPA attacks, usually used as a baseline DPA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A96BF-C09F-4D70-9D8A-32204D0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570-A263-49F7-B431-5BAB6CBBE7D7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AD181B-3F7F-4FBA-A21E-C44ACF74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7991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458A7-317D-4568-A1F3-5C06C032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CPA Workflow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B3B7A3-0E27-450E-88B1-E4BD74BE3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Choosing an intermediate value</a:t>
            </a:r>
          </a:p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Measuring the power consumptions</a:t>
            </a:r>
          </a:p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Calculating hypothetical intermediate values</a:t>
            </a:r>
          </a:p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Mapping intermediate values to hypothetical power consumption (Power model)</a:t>
            </a:r>
          </a:p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Comparing the hypothetical consumption with real power consumption (Statistics test)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E8D05-D024-4E11-9AB2-148F111A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CD6EA-D962-441F-9029-989A0B38716C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490158-986B-4207-8B03-B3580337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300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0231-E136-4B85-B15F-24176064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nalytics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orkflow</a:t>
            </a:r>
            <a:endParaRPr lang="zh-TW" altLang="en-US" dirty="0"/>
          </a:p>
        </p:txBody>
      </p:sp>
      <p:sp>
        <p:nvSpPr>
          <p:cNvPr id="4" name="矩形 16">
            <a:extLst>
              <a:ext uri="{FF2B5EF4-FFF2-40B4-BE49-F238E27FC236}">
                <a16:creationId xmlns:a16="http://schemas.microsoft.com/office/drawing/2014/main" id="{1F48B7A2-6E79-4A89-BC37-A9462E1ACAE6}"/>
              </a:ext>
            </a:extLst>
          </p:cNvPr>
          <p:cNvSpPr/>
          <p:nvPr/>
        </p:nvSpPr>
        <p:spPr>
          <a:xfrm>
            <a:off x="548879" y="2049067"/>
            <a:ext cx="3933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br>
              <a:rPr lang="en-US" altLang="zh-TW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Choose the target </a:t>
            </a:r>
            <a:r>
              <a:rPr lang="en-US" altLang="zh-TW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value</a:t>
            </a:r>
          </a:p>
        </p:txBody>
      </p:sp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5D422140-83C5-4325-9228-1BC78FAE1BC6}"/>
              </a:ext>
            </a:extLst>
          </p:cNvPr>
          <p:cNvSpPr txBox="1">
            <a:spLocks/>
          </p:cNvSpPr>
          <p:nvPr/>
        </p:nvSpPr>
        <p:spPr>
          <a:xfrm>
            <a:off x="842964" y="2704775"/>
            <a:ext cx="2126456" cy="3119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500" b="1" dirty="0">
                <a:solidFill>
                  <a:srgbClr val="0000FF"/>
                </a:solidFill>
              </a:rPr>
              <a:t>Example: on AES-128</a:t>
            </a:r>
            <a:endParaRPr lang="en-US" altLang="zh-TW" sz="15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8">
            <a:extLst>
              <a:ext uri="{FF2B5EF4-FFF2-40B4-BE49-F238E27FC236}">
                <a16:creationId xmlns:a16="http://schemas.microsoft.com/office/drawing/2014/main" id="{65F3059E-5A27-4858-AAF4-78CF95AD9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19" y="2981212"/>
            <a:ext cx="358378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500" dirty="0"/>
              <a:t>The </a:t>
            </a:r>
            <a:r>
              <a:rPr lang="en-US" altLang="zh-TW" sz="1500" dirty="0">
                <a:solidFill>
                  <a:srgbClr val="0000FF"/>
                </a:solidFill>
              </a:rPr>
              <a:t>16 bytes </a:t>
            </a:r>
            <a:r>
              <a:rPr lang="en-US" altLang="zh-TW" sz="1500" dirty="0"/>
              <a:t>are independent before </a:t>
            </a:r>
            <a:r>
              <a:rPr lang="en-US" altLang="zh-TW" sz="1500" b="1" dirty="0" err="1">
                <a:solidFill>
                  <a:srgbClr val="006600"/>
                </a:solidFill>
              </a:rPr>
              <a:t>MixColumns</a:t>
            </a:r>
            <a:r>
              <a:rPr lang="en-US" altLang="zh-TW" sz="1500" dirty="0">
                <a:solidFill>
                  <a:srgbClr val="006600"/>
                </a:solidFill>
              </a:rPr>
              <a:t> </a:t>
            </a:r>
            <a:r>
              <a:rPr lang="en-US" altLang="zh-TW" sz="1500" dirty="0"/>
              <a:t>in the first round</a:t>
            </a:r>
          </a:p>
        </p:txBody>
      </p:sp>
      <p:sp>
        <p:nvSpPr>
          <p:cNvPr id="7" name="文字方塊 9">
            <a:extLst>
              <a:ext uri="{FF2B5EF4-FFF2-40B4-BE49-F238E27FC236}">
                <a16:creationId xmlns:a16="http://schemas.microsoft.com/office/drawing/2014/main" id="{CF5221BE-AE60-4F39-8564-6A751814C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19" y="3569593"/>
            <a:ext cx="35980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So we can process it byte by byte</a:t>
            </a:r>
          </a:p>
        </p:txBody>
      </p:sp>
      <p:sp>
        <p:nvSpPr>
          <p:cNvPr id="8" name="文字方塊 10">
            <a:extLst>
              <a:ext uri="{FF2B5EF4-FFF2-40B4-BE49-F238E27FC236}">
                <a16:creationId xmlns:a16="http://schemas.microsoft.com/office/drawing/2014/main" id="{F9EA8289-5609-4578-855B-4C72D4326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4" y="3932634"/>
            <a:ext cx="29097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b="1" i="1" dirty="0"/>
              <a:t>Divide and Conquer!!</a:t>
            </a:r>
            <a:endParaRPr lang="zh-TW" altLang="en-US" sz="2100" dirty="0"/>
          </a:p>
        </p:txBody>
      </p:sp>
      <p:sp>
        <p:nvSpPr>
          <p:cNvPr id="9" name="文字方塊 13">
            <a:extLst>
              <a:ext uri="{FF2B5EF4-FFF2-40B4-BE49-F238E27FC236}">
                <a16:creationId xmlns:a16="http://schemas.microsoft.com/office/drawing/2014/main" id="{F62111FC-7C47-482C-AD8B-5CB92365E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5747147"/>
            <a:ext cx="4390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https://en.wikipedia.org/wiki/Advanced_Encryption_Standard</a:t>
            </a:r>
            <a:endParaRPr lang="zh-TW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F1C95BC9-3EC2-4120-A5E0-48C4E34B51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" y="4656384"/>
            <a:ext cx="4574381" cy="110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id="{1CEF8C3C-64B5-495E-A726-2D9A138F0798}"/>
              </a:ext>
            </a:extLst>
          </p:cNvPr>
          <p:cNvSpPr/>
          <p:nvPr/>
        </p:nvSpPr>
        <p:spPr>
          <a:xfrm>
            <a:off x="554211" y="4392067"/>
            <a:ext cx="377547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2: Measure the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traces</a:t>
            </a:r>
          </a:p>
        </p:txBody>
      </p:sp>
      <p:sp>
        <p:nvSpPr>
          <p:cNvPr id="12" name="文字方塊 90">
            <a:extLst>
              <a:ext uri="{FF2B5EF4-FFF2-40B4-BE49-F238E27FC236}">
                <a16:creationId xmlns:a16="http://schemas.microsoft.com/office/drawing/2014/main" id="{B7F6D570-AD70-4043-914D-4AFA2249F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137" y="5643904"/>
            <a:ext cx="175028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(D=1)</a:t>
            </a:r>
            <a:r>
              <a:rPr lang="zh-TW" alt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 (points)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6">
            <a:extLst>
              <a:ext uri="{FF2B5EF4-FFF2-40B4-BE49-F238E27FC236}">
                <a16:creationId xmlns:a16="http://schemas.microsoft.com/office/drawing/2014/main" id="{96711B30-5BD7-4948-86D3-C4A8F56725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26" y="1993107"/>
            <a:ext cx="1846659" cy="358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1">
            <a:extLst>
              <a:ext uri="{FF2B5EF4-FFF2-40B4-BE49-F238E27FC236}">
                <a16:creationId xmlns:a16="http://schemas.microsoft.com/office/drawing/2014/main" id="{183EB76E-FF66-4973-AF37-4BADE4CBB3B4}"/>
              </a:ext>
            </a:extLst>
          </p:cNvPr>
          <p:cNvSpPr/>
          <p:nvPr/>
        </p:nvSpPr>
        <p:spPr>
          <a:xfrm>
            <a:off x="5905451" y="3413523"/>
            <a:ext cx="852488" cy="215503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006600"/>
              </a:solidFill>
            </a:endParaRPr>
          </a:p>
        </p:txBody>
      </p:sp>
      <p:sp>
        <p:nvSpPr>
          <p:cNvPr id="15" name="矩形 12">
            <a:extLst>
              <a:ext uri="{FF2B5EF4-FFF2-40B4-BE49-F238E27FC236}">
                <a16:creationId xmlns:a16="http://schemas.microsoft.com/office/drawing/2014/main" id="{93CBE886-67EC-46AE-9381-8A2D2AF9890C}"/>
              </a:ext>
            </a:extLst>
          </p:cNvPr>
          <p:cNvSpPr/>
          <p:nvPr/>
        </p:nvSpPr>
        <p:spPr>
          <a:xfrm>
            <a:off x="5905451" y="3098006"/>
            <a:ext cx="852488" cy="214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006600"/>
              </a:solidFill>
            </a:endParaRPr>
          </a:p>
        </p:txBody>
      </p:sp>
      <p:cxnSp>
        <p:nvCxnSpPr>
          <p:cNvPr id="16" name="直線單箭頭接點 5">
            <a:extLst>
              <a:ext uri="{FF2B5EF4-FFF2-40B4-BE49-F238E27FC236}">
                <a16:creationId xmlns:a16="http://schemas.microsoft.com/office/drawing/2014/main" id="{A8B79928-E819-42F4-9966-1FE5D121A87A}"/>
              </a:ext>
            </a:extLst>
          </p:cNvPr>
          <p:cNvCxnSpPr>
            <a:cxnSpLocks/>
          </p:cNvCxnSpPr>
          <p:nvPr/>
        </p:nvCxnSpPr>
        <p:spPr>
          <a:xfrm flipH="1">
            <a:off x="6757939" y="2050258"/>
            <a:ext cx="1091563" cy="1047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字方塊 6">
            <a:extLst>
              <a:ext uri="{FF2B5EF4-FFF2-40B4-BE49-F238E27FC236}">
                <a16:creationId xmlns:a16="http://schemas.microsoft.com/office/drawing/2014/main" id="{A90C3574-221B-4406-A425-86C905648BE9}"/>
              </a:ext>
            </a:extLst>
          </p:cNvPr>
          <p:cNvSpPr txBox="1"/>
          <p:nvPr/>
        </p:nvSpPr>
        <p:spPr>
          <a:xfrm>
            <a:off x="5219702" y="1616825"/>
            <a:ext cx="3745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>
                <a:solidFill>
                  <a:srgbClr val="FF0000"/>
                </a:solidFill>
                <a:cs typeface="Arial" panose="020B0604020202020204" pitchFamily="34" charset="0"/>
              </a:rPr>
              <a:t>Targeted intermediate value</a:t>
            </a:r>
            <a:endParaRPr lang="zh-TW" altLang="en-US" sz="21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0A7FD62-13D3-4C9B-AEA8-B789CCC1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E58B-D393-43D4-92AC-9F0E6B2A1D3D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CBA58352-E713-4FB5-9720-CF12DC7C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50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內容版面配置區 2">
            <a:extLst>
              <a:ext uri="{FF2B5EF4-FFF2-40B4-BE49-F238E27FC236}">
                <a16:creationId xmlns:a16="http://schemas.microsoft.com/office/drawing/2014/main" id="{FBBC270A-3025-4510-96BB-18BF1679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76" y="2007395"/>
            <a:ext cx="5915025" cy="3489722"/>
          </a:xfrm>
        </p:spPr>
        <p:txBody>
          <a:bodyPr/>
          <a:lstStyle/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68AE53-C1CA-4D4C-9F1B-60806193CCEC}"/>
              </a:ext>
            </a:extLst>
          </p:cNvPr>
          <p:cNvSpPr/>
          <p:nvPr/>
        </p:nvSpPr>
        <p:spPr>
          <a:xfrm>
            <a:off x="1067887" y="3750469"/>
            <a:ext cx="1791890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28A6DA……7C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1F8A3F-A109-4BEC-B716-1E4106D2BBD4}"/>
              </a:ext>
            </a:extLst>
          </p:cNvPr>
          <p:cNvSpPr/>
          <p:nvPr/>
        </p:nvSpPr>
        <p:spPr>
          <a:xfrm>
            <a:off x="1067887" y="4112419"/>
            <a:ext cx="1791890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4B6E1D……97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7E7222-8AE0-45D1-BBD1-76745312D586}"/>
              </a:ext>
            </a:extLst>
          </p:cNvPr>
          <p:cNvSpPr/>
          <p:nvPr/>
        </p:nvSpPr>
        <p:spPr>
          <a:xfrm>
            <a:off x="1067887" y="4829175"/>
            <a:ext cx="1791890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6C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7B32C…...…82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10" name="文字方塊 8">
            <a:extLst>
              <a:ext uri="{FF2B5EF4-FFF2-40B4-BE49-F238E27FC236}">
                <a16:creationId xmlns:a16="http://schemas.microsoft.com/office/drawing/2014/main" id="{45184522-7345-40E6-8E4E-A5FA49C5D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367" y="4508897"/>
            <a:ext cx="369332" cy="37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11" name="文字方塊 9">
            <a:extLst>
              <a:ext uri="{FF2B5EF4-FFF2-40B4-BE49-F238E27FC236}">
                <a16:creationId xmlns:a16="http://schemas.microsoft.com/office/drawing/2014/main" id="{E79081C3-0DF5-4B78-A72C-10F170809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59" y="3375423"/>
            <a:ext cx="13465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Plaintexts 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3FB8C5-C8BC-499F-9067-0364EB1CF1AE}"/>
              </a:ext>
            </a:extLst>
          </p:cNvPr>
          <p:cNvSpPr/>
          <p:nvPr/>
        </p:nvSpPr>
        <p:spPr>
          <a:xfrm>
            <a:off x="5061243" y="3752850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-0.388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4DBB3E-1FA9-405F-A951-B97FDA342E69}"/>
              </a:ext>
            </a:extLst>
          </p:cNvPr>
          <p:cNvSpPr/>
          <p:nvPr/>
        </p:nvSpPr>
        <p:spPr>
          <a:xfrm>
            <a:off x="3647971" y="3750469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8988FF-40FF-4F33-AD1A-B9C5675BB505}"/>
              </a:ext>
            </a:extLst>
          </p:cNvPr>
          <p:cNvSpPr/>
          <p:nvPr/>
        </p:nvSpPr>
        <p:spPr>
          <a:xfrm>
            <a:off x="4237331" y="3750469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0.734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394FD5-91BE-4B29-BBB7-8E6486429AF4}"/>
              </a:ext>
            </a:extLst>
          </p:cNvPr>
          <p:cNvSpPr/>
          <p:nvPr/>
        </p:nvSpPr>
        <p:spPr>
          <a:xfrm>
            <a:off x="5061243" y="4114800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-0.172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ED05B3-E895-40A0-A450-23F94F3D5FC7}"/>
              </a:ext>
            </a:extLst>
          </p:cNvPr>
          <p:cNvSpPr/>
          <p:nvPr/>
        </p:nvSpPr>
        <p:spPr>
          <a:xfrm>
            <a:off x="3647971" y="4112419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0.053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5F2394D-B7E6-4D97-8EB1-04231C8C1D19}"/>
              </a:ext>
            </a:extLst>
          </p:cNvPr>
          <p:cNvSpPr/>
          <p:nvPr/>
        </p:nvSpPr>
        <p:spPr>
          <a:xfrm>
            <a:off x="4237331" y="4112419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0.681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4720A0-8DD8-4E49-8CCB-F0A60A5482B7}"/>
              </a:ext>
            </a:extLst>
          </p:cNvPr>
          <p:cNvSpPr/>
          <p:nvPr/>
        </p:nvSpPr>
        <p:spPr>
          <a:xfrm>
            <a:off x="5061243" y="4832747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3A1AE4-EFDE-4403-B5D7-3517BFA713A2}"/>
              </a:ext>
            </a:extLst>
          </p:cNvPr>
          <p:cNvSpPr/>
          <p:nvPr/>
        </p:nvSpPr>
        <p:spPr>
          <a:xfrm>
            <a:off x="3647971" y="4829175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-0.105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54F9ED-E97B-48E6-8639-D46633B24713}"/>
              </a:ext>
            </a:extLst>
          </p:cNvPr>
          <p:cNvSpPr/>
          <p:nvPr/>
        </p:nvSpPr>
        <p:spPr>
          <a:xfrm>
            <a:off x="4237331" y="4829175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0.592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1" name="文字方塊 19">
            <a:extLst>
              <a:ext uri="{FF2B5EF4-FFF2-40B4-BE49-F238E27FC236}">
                <a16:creationId xmlns:a16="http://schemas.microsoft.com/office/drawing/2014/main" id="{A89D53B0-11E9-4080-A646-3A80A2537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2082" y="4488656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2" name="文字方塊 20">
            <a:extLst>
              <a:ext uri="{FF2B5EF4-FFF2-40B4-BE49-F238E27FC236}">
                <a16:creationId xmlns:a16="http://schemas.microsoft.com/office/drawing/2014/main" id="{3FA4DE86-F913-426A-824D-77FB29BD8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392" y="393144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3" name="文字方塊 21">
            <a:extLst>
              <a:ext uri="{FF2B5EF4-FFF2-40B4-BE49-F238E27FC236}">
                <a16:creationId xmlns:a16="http://schemas.microsoft.com/office/drawing/2014/main" id="{94720F7D-C3B2-4024-9403-BBCC2100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392" y="480893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4" name="文字方塊 22">
            <a:extLst>
              <a:ext uri="{FF2B5EF4-FFF2-40B4-BE49-F238E27FC236}">
                <a16:creationId xmlns:a16="http://schemas.microsoft.com/office/drawing/2014/main" id="{E63E407B-7075-4BDF-906A-F09E7ACB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889" y="4476750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5" name="文字方塊 23">
            <a:extLst>
              <a:ext uri="{FF2B5EF4-FFF2-40B4-BE49-F238E27FC236}">
                <a16:creationId xmlns:a16="http://schemas.microsoft.com/office/drawing/2014/main" id="{E5240122-6237-4381-9DC1-0BB433A72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594" y="3375423"/>
            <a:ext cx="134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Traces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266906A-CA93-48D4-A0CF-7E12EDF21CA2}"/>
              </a:ext>
            </a:extLst>
          </p:cNvPr>
          <p:cNvCxnSpPr/>
          <p:nvPr/>
        </p:nvCxnSpPr>
        <p:spPr>
          <a:xfrm>
            <a:off x="3182436" y="3931444"/>
            <a:ext cx="35718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127" name="圖片 25">
            <a:extLst>
              <a:ext uri="{FF2B5EF4-FFF2-40B4-BE49-F238E27FC236}">
                <a16:creationId xmlns:a16="http://schemas.microsoft.com/office/drawing/2014/main" id="{D85FFFCB-85D6-4155-B76A-4990FC9B44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8" y="2361011"/>
            <a:ext cx="4574381" cy="110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28" name="文字方塊 90">
            <a:extLst>
              <a:ext uri="{FF2B5EF4-FFF2-40B4-BE49-F238E27FC236}">
                <a16:creationId xmlns:a16="http://schemas.microsoft.com/office/drawing/2014/main" id="{D6C6014E-44D5-4AD2-9073-AD1417FB4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02" y="5212535"/>
            <a:ext cx="86273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9" name="文字方塊 90">
            <a:extLst>
              <a:ext uri="{FF2B5EF4-FFF2-40B4-BE49-F238E27FC236}">
                <a16:creationId xmlns:a16="http://schemas.microsoft.com/office/drawing/2014/main" id="{1BA7170E-4BC7-4BBF-87DD-10F1230D8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600" y="5228035"/>
            <a:ext cx="293965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35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50">
                <a:latin typeface="Times New Roman" panose="02020603050405020304" pitchFamily="18" charset="0"/>
                <a:cs typeface="Times New Roman" panose="02020603050405020304" pitchFamily="18" charset="0"/>
              </a:rPr>
              <a:t>recodes and Sampling T</a:t>
            </a:r>
            <a:endParaRPr lang="zh-TW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30" name="文字方塊 90">
            <a:extLst>
              <a:ext uri="{FF2B5EF4-FFF2-40B4-BE49-F238E27FC236}">
                <a16:creationId xmlns:a16="http://schemas.microsoft.com/office/drawing/2014/main" id="{0900D1D3-8191-4D1D-B468-BE0BA8DB3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233" y="5222766"/>
            <a:ext cx="119936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16(Byte)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31" name="文字方塊 90">
            <a:extLst>
              <a:ext uri="{FF2B5EF4-FFF2-40B4-BE49-F238E27FC236}">
                <a16:creationId xmlns:a16="http://schemas.microsoft.com/office/drawing/2014/main" id="{61293A71-96AB-4104-93AC-179B6562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9530" y="5223437"/>
            <a:ext cx="10202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T(points)</a:t>
            </a:r>
            <a:endParaRPr lang="zh-TW" altLang="en-US" sz="1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949BD66-33FB-49F0-8223-97148A629EFF}"/>
              </a:ext>
            </a:extLst>
          </p:cNvPr>
          <p:cNvCxnSpPr/>
          <p:nvPr/>
        </p:nvCxnSpPr>
        <p:spPr>
          <a:xfrm>
            <a:off x="3182436" y="4273154"/>
            <a:ext cx="35718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08F10ED-AED3-4C8D-8E8F-18811DA4A9BB}"/>
              </a:ext>
            </a:extLst>
          </p:cNvPr>
          <p:cNvCxnSpPr/>
          <p:nvPr/>
        </p:nvCxnSpPr>
        <p:spPr>
          <a:xfrm>
            <a:off x="3182436" y="5010150"/>
            <a:ext cx="35718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588051B-6157-4C80-978C-0F6CCA33926B}"/>
              </a:ext>
            </a:extLst>
          </p:cNvPr>
          <p:cNvSpPr/>
          <p:nvPr/>
        </p:nvSpPr>
        <p:spPr>
          <a:xfrm>
            <a:off x="832142" y="2046685"/>
            <a:ext cx="5275659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2: Measure the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traces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(record data)</a:t>
            </a:r>
          </a:p>
        </p:txBody>
      </p:sp>
      <p:sp>
        <p:nvSpPr>
          <p:cNvPr id="47135" name="文字方塊 33">
            <a:extLst>
              <a:ext uri="{FF2B5EF4-FFF2-40B4-BE49-F238E27FC236}">
                <a16:creationId xmlns:a16="http://schemas.microsoft.com/office/drawing/2014/main" id="{8A69B0DB-E714-4E56-BB80-BACFCC14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47136" name="文字方塊 90">
            <a:extLst>
              <a:ext uri="{FF2B5EF4-FFF2-40B4-BE49-F238E27FC236}">
                <a16:creationId xmlns:a16="http://schemas.microsoft.com/office/drawing/2014/main" id="{4FEA66AF-2B5C-45C2-B2E4-1369B2F3E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702" y="3045619"/>
            <a:ext cx="175028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(D=1)</a:t>
            </a:r>
            <a:r>
              <a:rPr lang="zh-TW" altLang="en-US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 (points)</a:t>
            </a:r>
            <a:endParaRPr lang="zh-TW" altLang="en-US" sz="15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標題 1">
            <a:extLst>
              <a:ext uri="{FF2B5EF4-FFF2-40B4-BE49-F238E27FC236}">
                <a16:creationId xmlns:a16="http://schemas.microsoft.com/office/drawing/2014/main" id="{D6D8A33E-7A80-45FF-B5AB-95B6EB39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nalytics </a:t>
            </a: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W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orkflow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9EC0E6C-5C21-4310-BB47-450B22845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D18C-DDB5-4EBC-883A-7425F5119FF2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239E74-58A5-4537-B5F2-F2243713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79</a:t>
            </a:fld>
            <a:endParaRPr lang="en-US" altLang="zh-TW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69A31-85F2-42EB-A914-00213C62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1. Introduction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BF5431-3EB3-45CF-A0E5-8A89B09D8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424167" cy="44973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/>
              <a:t>Cryptographic Algorithms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/>
              <a:t>Attacks on Cryptographic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/>
              <a:t>Power Analysis Attacks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/>
              <a:t>Countermeasures Against Power Analysis Attack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450019-C623-4C46-AA8C-02E639FF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C73D-33E0-496C-806E-362EBAB2D456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15AF48-DBC8-426A-87B2-78AC0B8F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7776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3CF19D1-619E-42CB-891C-0838E4ED55DE}"/>
              </a:ext>
            </a:extLst>
          </p:cNvPr>
          <p:cNvSpPr/>
          <p:nvPr/>
        </p:nvSpPr>
        <p:spPr>
          <a:xfrm>
            <a:off x="1649689" y="2404597"/>
            <a:ext cx="596504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zh-TW" altLang="en-US" sz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9B4232-3C64-4256-A1BF-C05E7DCA36A8}"/>
              </a:ext>
            </a:extLst>
          </p:cNvPr>
          <p:cNvSpPr/>
          <p:nvPr/>
        </p:nvSpPr>
        <p:spPr>
          <a:xfrm>
            <a:off x="1649689" y="2772500"/>
            <a:ext cx="596504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endParaRPr lang="zh-TW" altLang="en-US" sz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B48FED-C3E5-4F47-B517-55BE6769803B}"/>
              </a:ext>
            </a:extLst>
          </p:cNvPr>
          <p:cNvSpPr/>
          <p:nvPr/>
        </p:nvSpPr>
        <p:spPr>
          <a:xfrm>
            <a:off x="1649689" y="3566647"/>
            <a:ext cx="596504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6C</a:t>
            </a:r>
            <a:endParaRPr lang="zh-TW" altLang="en-US" sz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B78D717-3688-454D-901F-F8A723651A7E}"/>
              </a:ext>
            </a:extLst>
          </p:cNvPr>
          <p:cNvCxnSpPr/>
          <p:nvPr/>
        </p:nvCxnSpPr>
        <p:spPr>
          <a:xfrm>
            <a:off x="2300962" y="2578428"/>
            <a:ext cx="45600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22E743D-83B6-4D8A-A44A-D77479F11282}"/>
              </a:ext>
            </a:extLst>
          </p:cNvPr>
          <p:cNvSpPr/>
          <p:nvPr/>
        </p:nvSpPr>
        <p:spPr>
          <a:xfrm>
            <a:off x="5608519" y="2528422"/>
            <a:ext cx="596503" cy="3619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0x00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45F245-0614-4B6B-B569-FE1DED25B566}"/>
              </a:ext>
            </a:extLst>
          </p:cNvPr>
          <p:cNvSpPr/>
          <p:nvPr/>
        </p:nvSpPr>
        <p:spPr>
          <a:xfrm>
            <a:off x="6155016" y="2522469"/>
            <a:ext cx="597694" cy="3619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0x01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CE1E60-CF2B-4042-8C10-988845EE368D}"/>
              </a:ext>
            </a:extLst>
          </p:cNvPr>
          <p:cNvSpPr/>
          <p:nvPr/>
        </p:nvSpPr>
        <p:spPr>
          <a:xfrm>
            <a:off x="7130138" y="2505800"/>
            <a:ext cx="597694" cy="3619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0xFF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D66A202-7858-426F-96DA-1584F76E100F}"/>
              </a:ext>
            </a:extLst>
          </p:cNvPr>
          <p:cNvCxnSpPr/>
          <p:nvPr/>
        </p:nvCxnSpPr>
        <p:spPr>
          <a:xfrm flipH="1">
            <a:off x="5362059" y="2583191"/>
            <a:ext cx="294085" cy="238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684FB44C-2AF4-49A0-857A-6F6284192390}"/>
              </a:ext>
            </a:extLst>
          </p:cNvPr>
          <p:cNvSpPr/>
          <p:nvPr/>
        </p:nvSpPr>
        <p:spPr>
          <a:xfrm>
            <a:off x="2840316" y="2037884"/>
            <a:ext cx="2480072" cy="90606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/>
              <a:t>Calculate hypothetical intermediate value</a:t>
            </a:r>
          </a:p>
          <a:p>
            <a:pPr algn="ctr">
              <a:defRPr/>
            </a:pPr>
            <a:r>
              <a:rPr lang="en-US" altLang="zh-TW" sz="1200" dirty="0" err="1"/>
              <a:t>Sbox</a:t>
            </a:r>
            <a:r>
              <a:rPr lang="en-US" altLang="zh-TW" sz="1200" dirty="0"/>
              <a:t> (</a:t>
            </a:r>
            <a:r>
              <a:rPr lang="en-US" altLang="zh-TW" sz="1200" i="1" dirty="0"/>
              <a:t>p </a:t>
            </a:r>
            <a:r>
              <a:rPr lang="zh-TW" altLang="en-US" sz="1200" dirty="0"/>
              <a:t>⊕ </a:t>
            </a:r>
            <a:r>
              <a:rPr lang="en-US" altLang="zh-TW" sz="1200" i="1" dirty="0"/>
              <a:t>k</a:t>
            </a:r>
            <a:r>
              <a:rPr lang="en-US" altLang="zh-TW" sz="1200" dirty="0"/>
              <a:t>) </a:t>
            </a:r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38C9D7-EC90-47FB-83FC-18E6A47BD0D8}"/>
              </a:ext>
            </a:extLst>
          </p:cNvPr>
          <p:cNvSpPr/>
          <p:nvPr/>
        </p:nvSpPr>
        <p:spPr>
          <a:xfrm>
            <a:off x="2840316" y="3271372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0xC7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4BB5E2-288B-4246-9BE0-38B5F505E1B9}"/>
              </a:ext>
            </a:extLst>
          </p:cNvPr>
          <p:cNvSpPr/>
          <p:nvPr/>
        </p:nvSpPr>
        <p:spPr>
          <a:xfrm>
            <a:off x="2840316" y="3616653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0x37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B47FE0-D36A-480A-B23E-E08025F9E805}"/>
              </a:ext>
            </a:extLst>
          </p:cNvPr>
          <p:cNvSpPr/>
          <p:nvPr/>
        </p:nvSpPr>
        <p:spPr>
          <a:xfrm>
            <a:off x="2840316" y="4190534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0x50</a:t>
            </a:r>
            <a:endParaRPr lang="zh-TW" altLang="en-US" sz="12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482C26-B9FA-422A-AB93-C7F7267DEFC5}"/>
              </a:ext>
            </a:extLst>
          </p:cNvPr>
          <p:cNvSpPr/>
          <p:nvPr/>
        </p:nvSpPr>
        <p:spPr>
          <a:xfrm>
            <a:off x="3438008" y="3271372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0x04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40DD460-5F0A-4F45-9060-9643DEFDB8BF}"/>
              </a:ext>
            </a:extLst>
          </p:cNvPr>
          <p:cNvSpPr/>
          <p:nvPr/>
        </p:nvSpPr>
        <p:spPr>
          <a:xfrm>
            <a:off x="3438008" y="3614272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0x0A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F6CE51F-C1F6-47C0-B7F6-AB3D44AC88DB}"/>
              </a:ext>
            </a:extLst>
          </p:cNvPr>
          <p:cNvSpPr/>
          <p:nvPr/>
        </p:nvSpPr>
        <p:spPr>
          <a:xfrm>
            <a:off x="4501238" y="3271372"/>
            <a:ext cx="596503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0x8B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C49C470-BEB8-4CF2-BF1F-70CBF32D1740}"/>
              </a:ext>
            </a:extLst>
          </p:cNvPr>
          <p:cNvSpPr/>
          <p:nvPr/>
        </p:nvSpPr>
        <p:spPr>
          <a:xfrm>
            <a:off x="4501238" y="3640466"/>
            <a:ext cx="596503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0x4C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C4DF4BA-385E-42B5-98C3-7AC92DF8D418}"/>
              </a:ext>
            </a:extLst>
          </p:cNvPr>
          <p:cNvSpPr/>
          <p:nvPr/>
        </p:nvSpPr>
        <p:spPr>
          <a:xfrm>
            <a:off x="4516714" y="4213157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0xDC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9171" name="文字方塊 38">
            <a:extLst>
              <a:ext uri="{FF2B5EF4-FFF2-40B4-BE49-F238E27FC236}">
                <a16:creationId xmlns:a16="http://schemas.microsoft.com/office/drawing/2014/main" id="{06FFF9F5-787E-457B-9AD7-5F2E93819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571" y="3148738"/>
            <a:ext cx="369332" cy="37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72" name="文字方塊 39">
            <a:extLst>
              <a:ext uri="{FF2B5EF4-FFF2-40B4-BE49-F238E27FC236}">
                <a16:creationId xmlns:a16="http://schemas.microsoft.com/office/drawing/2014/main" id="{A7B5F420-7BD0-4BA0-A568-07D469C09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77" y="3895260"/>
            <a:ext cx="369332" cy="3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…</a:t>
            </a:r>
            <a:endParaRPr lang="zh-TW" altLang="en-US" sz="1200"/>
          </a:p>
        </p:txBody>
      </p:sp>
      <p:sp>
        <p:nvSpPr>
          <p:cNvPr id="49173" name="文字方塊 40">
            <a:extLst>
              <a:ext uri="{FF2B5EF4-FFF2-40B4-BE49-F238E27FC236}">
                <a16:creationId xmlns:a16="http://schemas.microsoft.com/office/drawing/2014/main" id="{2BFD3699-8BDF-4B23-AA65-153A7279E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218" y="3919073"/>
            <a:ext cx="369332" cy="3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…</a:t>
            </a:r>
            <a:endParaRPr lang="zh-TW" altLang="en-US" sz="120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F288CCA-90F4-46BB-B5AF-949C4288410B}"/>
              </a:ext>
            </a:extLst>
          </p:cNvPr>
          <p:cNvSpPr txBox="1"/>
          <p:nvPr/>
        </p:nvSpPr>
        <p:spPr>
          <a:xfrm>
            <a:off x="6750328" y="2436744"/>
            <a:ext cx="379810" cy="27699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75" name="文字方塊 42">
            <a:extLst>
              <a:ext uri="{FF2B5EF4-FFF2-40B4-BE49-F238E27FC236}">
                <a16:creationId xmlns:a16="http://schemas.microsoft.com/office/drawing/2014/main" id="{34544CD0-F2AF-477A-8738-89D02625D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041" y="3386863"/>
            <a:ext cx="379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…</a:t>
            </a:r>
            <a:endParaRPr lang="zh-TW" altLang="en-US" sz="1200"/>
          </a:p>
        </p:txBody>
      </p:sp>
      <p:sp>
        <p:nvSpPr>
          <p:cNvPr id="49176" name="文字方塊 43">
            <a:extLst>
              <a:ext uri="{FF2B5EF4-FFF2-40B4-BE49-F238E27FC236}">
                <a16:creationId xmlns:a16="http://schemas.microsoft.com/office/drawing/2014/main" id="{0C54105C-C23C-4DD1-83E2-173C81E80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040" y="4190535"/>
            <a:ext cx="381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…</a:t>
            </a:r>
            <a:endParaRPr lang="zh-TW" altLang="en-US" sz="120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655F252-D424-4713-82E5-EE73F0C1B01F}"/>
              </a:ext>
            </a:extLst>
          </p:cNvPr>
          <p:cNvSpPr/>
          <p:nvPr/>
        </p:nvSpPr>
        <p:spPr>
          <a:xfrm>
            <a:off x="3438008" y="4190534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0x3C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9178" name="文字方塊 45">
            <a:extLst>
              <a:ext uri="{FF2B5EF4-FFF2-40B4-BE49-F238E27FC236}">
                <a16:creationId xmlns:a16="http://schemas.microsoft.com/office/drawing/2014/main" id="{8A369C85-561E-4F65-B313-606473CD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134" y="2056964"/>
            <a:ext cx="239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Plaintexts (first byte) </a:t>
            </a:r>
            <a:endParaRPr lang="zh-TW" altLang="en-US" sz="1200"/>
          </a:p>
        </p:txBody>
      </p:sp>
      <p:sp>
        <p:nvSpPr>
          <p:cNvPr id="49179" name="文字方塊 47">
            <a:extLst>
              <a:ext uri="{FF2B5EF4-FFF2-40B4-BE49-F238E27FC236}">
                <a16:creationId xmlns:a16="http://schemas.microsoft.com/office/drawing/2014/main" id="{A9BADA9D-1D33-4296-B4EE-DE09AE01B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894" y="2272438"/>
            <a:ext cx="23788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hypothesis (256 kinds)</a:t>
            </a:r>
            <a:endParaRPr lang="zh-TW" altLang="en-US" sz="12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80" name="文字方塊 90">
            <a:extLst>
              <a:ext uri="{FF2B5EF4-FFF2-40B4-BE49-F238E27FC236}">
                <a16:creationId xmlns:a16="http://schemas.microsoft.com/office/drawing/2014/main" id="{F87FE3DB-4829-4601-91A0-8F5E46BF1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765" y="3916691"/>
            <a:ext cx="9204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1(Byte)</a:t>
            </a:r>
            <a:endParaRPr lang="zh-TW" altLang="en-US" sz="1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81" name="文字方塊 90">
            <a:extLst>
              <a:ext uri="{FF2B5EF4-FFF2-40B4-BE49-F238E27FC236}">
                <a16:creationId xmlns:a16="http://schemas.microsoft.com/office/drawing/2014/main" id="{FD022443-CEDB-4712-8428-4BEFD507F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8625" y="2805838"/>
            <a:ext cx="11336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x K, (K=256)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82" name="文字方塊 90">
            <a:extLst>
              <a:ext uri="{FF2B5EF4-FFF2-40B4-BE49-F238E27FC236}">
                <a16:creationId xmlns:a16="http://schemas.microsoft.com/office/drawing/2014/main" id="{01A60FFF-BF53-473C-A803-614346AAC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6550" y="4406038"/>
            <a:ext cx="6799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256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AC952045-4CB2-403D-8DC6-94E7579E2D76}"/>
              </a:ext>
            </a:extLst>
          </p:cNvPr>
          <p:cNvCxnSpPr>
            <a:cxnSpLocks/>
          </p:cNvCxnSpPr>
          <p:nvPr/>
        </p:nvCxnSpPr>
        <p:spPr>
          <a:xfrm>
            <a:off x="4031714" y="4680399"/>
            <a:ext cx="0" cy="2697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圓角矩形 51">
            <a:extLst>
              <a:ext uri="{FF2B5EF4-FFF2-40B4-BE49-F238E27FC236}">
                <a16:creationId xmlns:a16="http://schemas.microsoft.com/office/drawing/2014/main" id="{AA62BF5D-ED56-49F1-8750-C6ACD91C1B60}"/>
              </a:ext>
            </a:extLst>
          </p:cNvPr>
          <p:cNvSpPr/>
          <p:nvPr/>
        </p:nvSpPr>
        <p:spPr>
          <a:xfrm>
            <a:off x="3196055" y="4997727"/>
            <a:ext cx="1665685" cy="6060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model</a:t>
            </a:r>
          </a:p>
          <a:p>
            <a:pPr algn="ctr"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HW(‧)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B098CF5-24F3-4235-92B9-1BD551656870}"/>
              </a:ext>
            </a:extLst>
          </p:cNvPr>
          <p:cNvCxnSpPr/>
          <p:nvPr/>
        </p:nvCxnSpPr>
        <p:spPr>
          <a:xfrm>
            <a:off x="4028558" y="3003690"/>
            <a:ext cx="0" cy="19169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38685B5B-2683-4F4F-8001-64BF0594A40D}"/>
              </a:ext>
            </a:extLst>
          </p:cNvPr>
          <p:cNvCxnSpPr/>
          <p:nvPr/>
        </p:nvCxnSpPr>
        <p:spPr>
          <a:xfrm>
            <a:off x="4032236" y="5642064"/>
            <a:ext cx="0" cy="19169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187" name="矩形 55">
            <a:extLst>
              <a:ext uri="{FF2B5EF4-FFF2-40B4-BE49-F238E27FC236}">
                <a16:creationId xmlns:a16="http://schemas.microsoft.com/office/drawing/2014/main" id="{69818079-1D9B-4A3B-B758-4042BF8E6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17" y="4380776"/>
            <a:ext cx="29557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a </a:t>
            </a:r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model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27A73B68-D3D9-4022-8B96-D93820C8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nalytics </a:t>
            </a:r>
            <a:r>
              <a:rPr lang="en-US" altLang="zh-TW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W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orkflow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3">
            <a:extLst>
              <a:ext uri="{FF2B5EF4-FFF2-40B4-BE49-F238E27FC236}">
                <a16:creationId xmlns:a16="http://schemas.microsoft.com/office/drawing/2014/main" id="{B3BE206C-EBD3-4608-80E4-357DC7E11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72E2AEA-9A0C-438E-AB3D-B79B2917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ECCC-EC8F-479F-8803-B93926BB5B55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1340B9-63DA-44B0-8A7D-BC980D74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80</a:t>
            </a:fld>
            <a:endParaRPr lang="en-US" altLang="zh-TW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D368099B-B4CC-4FDE-8101-9706E42476DC}"/>
              </a:ext>
            </a:extLst>
          </p:cNvPr>
          <p:cNvSpPr/>
          <p:nvPr/>
        </p:nvSpPr>
        <p:spPr>
          <a:xfrm>
            <a:off x="2850097" y="3146772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04E14E9-6258-4627-B625-2320D71B9013}"/>
              </a:ext>
            </a:extLst>
          </p:cNvPr>
          <p:cNvSpPr/>
          <p:nvPr/>
        </p:nvSpPr>
        <p:spPr>
          <a:xfrm>
            <a:off x="2850097" y="3492054"/>
            <a:ext cx="596504" cy="359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0C07C3-4BC9-426F-8569-B44481DF9DF6}"/>
              </a:ext>
            </a:extLst>
          </p:cNvPr>
          <p:cNvSpPr/>
          <p:nvPr/>
        </p:nvSpPr>
        <p:spPr>
          <a:xfrm>
            <a:off x="2850097" y="4081413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53C9E5-BA3D-4382-B629-822F5F222E5E}"/>
              </a:ext>
            </a:extLst>
          </p:cNvPr>
          <p:cNvSpPr/>
          <p:nvPr/>
        </p:nvSpPr>
        <p:spPr>
          <a:xfrm>
            <a:off x="3446602" y="3146772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690C06-882F-48E7-A2F9-5EDA96C4C14E}"/>
              </a:ext>
            </a:extLst>
          </p:cNvPr>
          <p:cNvSpPr/>
          <p:nvPr/>
        </p:nvSpPr>
        <p:spPr>
          <a:xfrm>
            <a:off x="3446602" y="3489672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8393F47-C1B7-4655-89BF-B19276D39957}"/>
              </a:ext>
            </a:extLst>
          </p:cNvPr>
          <p:cNvSpPr/>
          <p:nvPr/>
        </p:nvSpPr>
        <p:spPr>
          <a:xfrm>
            <a:off x="4591983" y="3147963"/>
            <a:ext cx="596503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1F8AAA-2E5E-49BD-A647-35014911DEE5}"/>
              </a:ext>
            </a:extLst>
          </p:cNvPr>
          <p:cNvSpPr/>
          <p:nvPr/>
        </p:nvSpPr>
        <p:spPr>
          <a:xfrm>
            <a:off x="4591983" y="3515866"/>
            <a:ext cx="596503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394F4E7-1F8E-4BF7-AD6F-6C3A9D02494D}"/>
              </a:ext>
            </a:extLst>
          </p:cNvPr>
          <p:cNvSpPr/>
          <p:nvPr/>
        </p:nvSpPr>
        <p:spPr>
          <a:xfrm>
            <a:off x="4607460" y="4105226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28D76AE5-3C04-4A5F-9F8F-677B35E7BACB}"/>
              </a:ext>
            </a:extLst>
          </p:cNvPr>
          <p:cNvSpPr/>
          <p:nvPr/>
        </p:nvSpPr>
        <p:spPr>
          <a:xfrm>
            <a:off x="3008867" y="4779169"/>
            <a:ext cx="2052638" cy="6441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</a:t>
            </a:r>
          </a:p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correlation(‧ , ‧)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92930807-4279-48E9-8159-87E89C7B18E7}"/>
              </a:ext>
            </a:extLst>
          </p:cNvPr>
          <p:cNvCxnSpPr>
            <a:cxnSpLocks/>
          </p:cNvCxnSpPr>
          <p:nvPr/>
        </p:nvCxnSpPr>
        <p:spPr>
          <a:xfrm flipH="1">
            <a:off x="5168517" y="5101233"/>
            <a:ext cx="91319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FE1B948B-5C1C-46F0-B754-19AF16DF56DF}"/>
              </a:ext>
            </a:extLst>
          </p:cNvPr>
          <p:cNvSpPr/>
          <p:nvPr/>
        </p:nvSpPr>
        <p:spPr>
          <a:xfrm>
            <a:off x="8002191" y="4449802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-0.388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388138-DD0D-44DA-89D0-1DE8D4611CCA}"/>
              </a:ext>
            </a:extLst>
          </p:cNvPr>
          <p:cNvSpPr/>
          <p:nvPr/>
        </p:nvSpPr>
        <p:spPr>
          <a:xfrm>
            <a:off x="6173391" y="4446230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62F901A-14EB-4D4E-BFD5-889A37745064}"/>
              </a:ext>
            </a:extLst>
          </p:cNvPr>
          <p:cNvSpPr/>
          <p:nvPr/>
        </p:nvSpPr>
        <p:spPr>
          <a:xfrm>
            <a:off x="6762749" y="4446230"/>
            <a:ext cx="58935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0.734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C6ACF4-0FBA-4358-9E2B-62F360EF3CBA}"/>
              </a:ext>
            </a:extLst>
          </p:cNvPr>
          <p:cNvSpPr/>
          <p:nvPr/>
        </p:nvSpPr>
        <p:spPr>
          <a:xfrm>
            <a:off x="8002191" y="4811752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-0.172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BC4BC50-DC90-4E98-BC3D-D4CEA4D79D0E}"/>
              </a:ext>
            </a:extLst>
          </p:cNvPr>
          <p:cNvSpPr/>
          <p:nvPr/>
        </p:nvSpPr>
        <p:spPr>
          <a:xfrm>
            <a:off x="6173391" y="4808180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0.053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3D40E49-E269-4E44-AF3E-E039C860AE28}"/>
              </a:ext>
            </a:extLst>
          </p:cNvPr>
          <p:cNvSpPr/>
          <p:nvPr/>
        </p:nvSpPr>
        <p:spPr>
          <a:xfrm>
            <a:off x="6762749" y="4808180"/>
            <a:ext cx="58935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0.681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1A6BE66-040E-4616-B997-BC6F717F1945}"/>
              </a:ext>
            </a:extLst>
          </p:cNvPr>
          <p:cNvSpPr/>
          <p:nvPr/>
        </p:nvSpPr>
        <p:spPr>
          <a:xfrm>
            <a:off x="8002191" y="5368964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05DA179-781F-4A8B-A335-640C26CCC7BC}"/>
              </a:ext>
            </a:extLst>
          </p:cNvPr>
          <p:cNvSpPr/>
          <p:nvPr/>
        </p:nvSpPr>
        <p:spPr>
          <a:xfrm>
            <a:off x="6173391" y="5366583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-0.105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3EC7CC2-3A4F-425D-90A3-8DB189A0CAAE}"/>
              </a:ext>
            </a:extLst>
          </p:cNvPr>
          <p:cNvSpPr/>
          <p:nvPr/>
        </p:nvSpPr>
        <p:spPr>
          <a:xfrm>
            <a:off x="6762749" y="5366583"/>
            <a:ext cx="58935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0.592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2" name="文字方塊 60">
            <a:extLst>
              <a:ext uri="{FF2B5EF4-FFF2-40B4-BE49-F238E27FC236}">
                <a16:creationId xmlns:a16="http://schemas.microsoft.com/office/drawing/2014/main" id="{56E9DB18-3BFB-49EF-9E76-646E9773F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502" y="5068927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3" name="文字方塊 61">
            <a:extLst>
              <a:ext uri="{FF2B5EF4-FFF2-40B4-BE49-F238E27FC236}">
                <a16:creationId xmlns:a16="http://schemas.microsoft.com/office/drawing/2014/main" id="{748AEED2-F78D-44C7-A08B-2D1D0163A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649" y="462720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4" name="文字方塊 62">
            <a:extLst>
              <a:ext uri="{FF2B5EF4-FFF2-40B4-BE49-F238E27FC236}">
                <a16:creationId xmlns:a16="http://schemas.microsoft.com/office/drawing/2014/main" id="{8E665744-D090-403E-A912-8CEE7A6A1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649" y="5345152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5" name="文字方塊 63">
            <a:extLst>
              <a:ext uri="{FF2B5EF4-FFF2-40B4-BE49-F238E27FC236}">
                <a16:creationId xmlns:a16="http://schemas.microsoft.com/office/drawing/2014/main" id="{B6B2BA29-A300-4BAD-8DAC-7DD44D479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9837" y="5068927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6" name="文字方塊 64">
            <a:extLst>
              <a:ext uri="{FF2B5EF4-FFF2-40B4-BE49-F238E27FC236}">
                <a16:creationId xmlns:a16="http://schemas.microsoft.com/office/drawing/2014/main" id="{C13F6CC8-D8DA-4C25-94AF-B2CD65AE1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457" y="3767088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7" name="文字方塊 65">
            <a:extLst>
              <a:ext uri="{FF2B5EF4-FFF2-40B4-BE49-F238E27FC236}">
                <a16:creationId xmlns:a16="http://schemas.microsoft.com/office/drawing/2014/main" id="{2832FBCF-663F-4F9A-BD92-526842101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9629" y="3769469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8" name="文字方塊 66">
            <a:extLst>
              <a:ext uri="{FF2B5EF4-FFF2-40B4-BE49-F238E27FC236}">
                <a16:creationId xmlns:a16="http://schemas.microsoft.com/office/drawing/2014/main" id="{04324707-ED24-439E-8452-221EF6E28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639" y="328488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9" name="文字方塊 67">
            <a:extLst>
              <a:ext uri="{FF2B5EF4-FFF2-40B4-BE49-F238E27FC236}">
                <a16:creationId xmlns:a16="http://schemas.microsoft.com/office/drawing/2014/main" id="{17CE2E4E-2CB6-4026-868C-09B8BB10D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351" y="406593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E63CF4-B5E4-4CA5-B2A5-17CD0223B729}"/>
              </a:ext>
            </a:extLst>
          </p:cNvPr>
          <p:cNvSpPr/>
          <p:nvPr/>
        </p:nvSpPr>
        <p:spPr>
          <a:xfrm>
            <a:off x="3448983" y="4081413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1" name="文字方塊 69">
            <a:extLst>
              <a:ext uri="{FF2B5EF4-FFF2-40B4-BE49-F238E27FC236}">
                <a16:creationId xmlns:a16="http://schemas.microsoft.com/office/drawing/2014/main" id="{07155690-BA8C-45BD-A3FE-E9B0C726C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2" y="4122380"/>
            <a:ext cx="7560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Traces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D00C9CD7-04FC-4BC5-A443-BEAB28862A21}"/>
              </a:ext>
            </a:extLst>
          </p:cNvPr>
          <p:cNvCxnSpPr/>
          <p:nvPr/>
        </p:nvCxnSpPr>
        <p:spPr>
          <a:xfrm>
            <a:off x="4036377" y="5481639"/>
            <a:ext cx="0" cy="311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F8E7AC5-52A6-4310-81AE-9340E1164D70}"/>
              </a:ext>
            </a:extLst>
          </p:cNvPr>
          <p:cNvCxnSpPr/>
          <p:nvPr/>
        </p:nvCxnSpPr>
        <p:spPr>
          <a:xfrm flipH="1">
            <a:off x="4035187" y="2794659"/>
            <a:ext cx="3572" cy="24407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234" name="文字方塊 90">
            <a:extLst>
              <a:ext uri="{FF2B5EF4-FFF2-40B4-BE49-F238E27FC236}">
                <a16:creationId xmlns:a16="http://schemas.microsoft.com/office/drawing/2014/main" id="{2E62F221-C1DC-49BA-89EB-29415047F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964" y="4248101"/>
            <a:ext cx="5597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K</a:t>
            </a:r>
            <a:endParaRPr lang="zh-TW" altLang="en-US" sz="1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5" name="文字方塊 90">
            <a:extLst>
              <a:ext uri="{FF2B5EF4-FFF2-40B4-BE49-F238E27FC236}">
                <a16:creationId xmlns:a16="http://schemas.microsoft.com/office/drawing/2014/main" id="{5CDF3E06-167E-4DD1-993F-3A01203C7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9403" y="5566608"/>
            <a:ext cx="6300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</a:t>
            </a:r>
            <a:endParaRPr lang="zh-TW" altLang="en-US" sz="15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1EA42A8-81C5-4700-B622-99C6187E67A4}"/>
              </a:ext>
            </a:extLst>
          </p:cNvPr>
          <p:cNvSpPr/>
          <p:nvPr/>
        </p:nvSpPr>
        <p:spPr>
          <a:xfrm>
            <a:off x="802238" y="1887635"/>
            <a:ext cx="5104209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intermediate value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corresponding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power consumption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493481C-A563-4386-B094-3FDC9AD4CA98}"/>
              </a:ext>
            </a:extLst>
          </p:cNvPr>
          <p:cNvSpPr/>
          <p:nvPr/>
        </p:nvSpPr>
        <p:spPr>
          <a:xfrm>
            <a:off x="1219388" y="4081413"/>
            <a:ext cx="1402556" cy="3619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0x50 =1</a:t>
            </a:r>
            <a:r>
              <a:rPr lang="en-US" altLang="zh-TW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altLang="zh-TW" sz="1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0000</a:t>
            </a:r>
            <a:endParaRPr lang="zh-TW" altLang="en-US" sz="12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標題 1">
            <a:extLst>
              <a:ext uri="{FF2B5EF4-FFF2-40B4-BE49-F238E27FC236}">
                <a16:creationId xmlns:a16="http://schemas.microsoft.com/office/drawing/2014/main" id="{F3433DC9-57B3-49D6-BB16-6957A535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nalytics </a:t>
            </a:r>
            <a:r>
              <a:rPr lang="en-US" altLang="zh-TW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W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orkflow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72">
            <a:extLst>
              <a:ext uri="{FF2B5EF4-FFF2-40B4-BE49-F238E27FC236}">
                <a16:creationId xmlns:a16="http://schemas.microsoft.com/office/drawing/2014/main" id="{5B322A36-D227-4BE4-A24D-EABF80EAF9C7}"/>
              </a:ext>
            </a:extLst>
          </p:cNvPr>
          <p:cNvCxnSpPr/>
          <p:nvPr/>
        </p:nvCxnSpPr>
        <p:spPr>
          <a:xfrm flipH="1">
            <a:off x="4035187" y="4508536"/>
            <a:ext cx="3572" cy="24407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383B9FB-7D46-4860-B977-DDA6F8574D8E}"/>
              </a:ext>
            </a:extLst>
          </p:cNvPr>
          <p:cNvSpPr/>
          <p:nvPr/>
        </p:nvSpPr>
        <p:spPr>
          <a:xfrm>
            <a:off x="2850097" y="3146772"/>
            <a:ext cx="592931" cy="13030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ED283A-0D9B-4843-A75B-72DE6D7ED7F4}"/>
              </a:ext>
            </a:extLst>
          </p:cNvPr>
          <p:cNvSpPr/>
          <p:nvPr/>
        </p:nvSpPr>
        <p:spPr>
          <a:xfrm>
            <a:off x="6159261" y="4449718"/>
            <a:ext cx="608387" cy="129008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7CDC79C-8B8D-4FBF-85CE-769A0C92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39BA-EC02-45F5-B31C-8DC1C8A02E79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6FB03-F765-4DD3-8020-8192F88B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81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6602 3.29597E-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02 -2.59259E-6 L 0.20065 0.001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2" grpId="0" animBg="1"/>
      <p:bldP spid="62" grpId="1" animBg="1"/>
      <p:bldP spid="62" grpId="2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E6E6405-F923-4C9A-A00A-65C4F9585EF2}"/>
              </a:ext>
            </a:extLst>
          </p:cNvPr>
          <p:cNvSpPr/>
          <p:nvPr/>
        </p:nvSpPr>
        <p:spPr>
          <a:xfrm>
            <a:off x="797590" y="1937147"/>
            <a:ext cx="6409134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the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statistic analysis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measured power </a:t>
            </a:r>
            <a:b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power consumption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EB30E2E-E945-472D-988E-C35F66288917}"/>
              </a:ext>
            </a:extLst>
          </p:cNvPr>
          <p:cNvCxnSpPr/>
          <p:nvPr/>
        </p:nvCxnSpPr>
        <p:spPr>
          <a:xfrm>
            <a:off x="4111229" y="3034904"/>
            <a:ext cx="0" cy="23693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04DB45C-C0BD-4F7F-8867-F4DD9D26CB08}"/>
              </a:ext>
            </a:extLst>
          </p:cNvPr>
          <p:cNvSpPr/>
          <p:nvPr/>
        </p:nvSpPr>
        <p:spPr>
          <a:xfrm>
            <a:off x="4477942" y="3233738"/>
            <a:ext cx="58816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6C258C-814D-41F3-9954-E83D96E7402C}"/>
              </a:ext>
            </a:extLst>
          </p:cNvPr>
          <p:cNvSpPr/>
          <p:nvPr/>
        </p:nvSpPr>
        <p:spPr>
          <a:xfrm>
            <a:off x="2649141" y="3230166"/>
            <a:ext cx="58935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0.005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7464B4-EC84-48C7-94CF-D707E3608E01}"/>
              </a:ext>
            </a:extLst>
          </p:cNvPr>
          <p:cNvSpPr/>
          <p:nvPr/>
        </p:nvSpPr>
        <p:spPr>
          <a:xfrm>
            <a:off x="3238501" y="3230166"/>
            <a:ext cx="589360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-0.124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39D6AD-C7A1-4F7C-8F28-55DAA5D9D790}"/>
              </a:ext>
            </a:extLst>
          </p:cNvPr>
          <p:cNvSpPr/>
          <p:nvPr/>
        </p:nvSpPr>
        <p:spPr>
          <a:xfrm>
            <a:off x="4477942" y="3595688"/>
            <a:ext cx="58816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-0.103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471D2B-91D8-4A31-9282-ADD44F627DF8}"/>
              </a:ext>
            </a:extLst>
          </p:cNvPr>
          <p:cNvSpPr/>
          <p:nvPr/>
        </p:nvSpPr>
        <p:spPr>
          <a:xfrm>
            <a:off x="2649141" y="3592116"/>
            <a:ext cx="58935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B8E456-8A7F-4162-AD60-D6D5AAAD2248}"/>
              </a:ext>
            </a:extLst>
          </p:cNvPr>
          <p:cNvSpPr/>
          <p:nvPr/>
        </p:nvSpPr>
        <p:spPr>
          <a:xfrm>
            <a:off x="3238501" y="3592116"/>
            <a:ext cx="589360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92BDFE-672F-48C1-8B48-5CED485E1B92}"/>
              </a:ext>
            </a:extLst>
          </p:cNvPr>
          <p:cNvSpPr/>
          <p:nvPr/>
        </p:nvSpPr>
        <p:spPr>
          <a:xfrm>
            <a:off x="4477942" y="4737497"/>
            <a:ext cx="58816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-0.001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443748-BFF3-40A8-9F03-69DEF99B4894}"/>
              </a:ext>
            </a:extLst>
          </p:cNvPr>
          <p:cNvSpPr/>
          <p:nvPr/>
        </p:nvSpPr>
        <p:spPr>
          <a:xfrm>
            <a:off x="2649141" y="4733925"/>
            <a:ext cx="58935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-0.131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353F6D-E2E1-47F7-A413-E5C1DA022AA2}"/>
              </a:ext>
            </a:extLst>
          </p:cNvPr>
          <p:cNvSpPr/>
          <p:nvPr/>
        </p:nvSpPr>
        <p:spPr>
          <a:xfrm>
            <a:off x="3238501" y="4733925"/>
            <a:ext cx="589360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0.095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1" name="文字方塊 16">
            <a:extLst>
              <a:ext uri="{FF2B5EF4-FFF2-40B4-BE49-F238E27FC236}">
                <a16:creationId xmlns:a16="http://schemas.microsoft.com/office/drawing/2014/main" id="{AF535213-9E75-489E-B290-1A997FA11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635" y="4443414"/>
            <a:ext cx="369332" cy="3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2" name="文字方塊 17">
            <a:extLst>
              <a:ext uri="{FF2B5EF4-FFF2-40B4-BE49-F238E27FC236}">
                <a16:creationId xmlns:a16="http://schemas.microsoft.com/office/drawing/2014/main" id="{EF910DE5-8E2F-46DB-8578-59B016DF5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3411141"/>
            <a:ext cx="379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3" name="文字方塊 18">
            <a:extLst>
              <a:ext uri="{FF2B5EF4-FFF2-40B4-BE49-F238E27FC236}">
                <a16:creationId xmlns:a16="http://schemas.microsoft.com/office/drawing/2014/main" id="{6F4B9E33-0C62-42E5-AED0-6E90AC645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4713685"/>
            <a:ext cx="379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4" name="文字方塊 19">
            <a:extLst>
              <a:ext uri="{FF2B5EF4-FFF2-40B4-BE49-F238E27FC236}">
                <a16:creationId xmlns:a16="http://schemas.microsoft.com/office/drawing/2014/main" id="{9CB2125B-D84B-4E52-8010-56E182CE0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778" y="4542235"/>
            <a:ext cx="369332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5" name="文字方塊 20">
            <a:extLst>
              <a:ext uri="{FF2B5EF4-FFF2-40B4-BE49-F238E27FC236}">
                <a16:creationId xmlns:a16="http://schemas.microsoft.com/office/drawing/2014/main" id="{7F66C633-C1F0-4050-B282-845607056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5157788"/>
            <a:ext cx="287774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500"/>
              <a:t>Correlation coefficients matrix</a:t>
            </a:r>
            <a:endParaRPr lang="zh-TW" altLang="en-US" sz="15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0A45B3-E639-427C-A919-02018B3296D4}"/>
              </a:ext>
            </a:extLst>
          </p:cNvPr>
          <p:cNvSpPr/>
          <p:nvPr/>
        </p:nvSpPr>
        <p:spPr>
          <a:xfrm>
            <a:off x="1331119" y="3230166"/>
            <a:ext cx="953691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0x00</a:t>
            </a:r>
            <a:endParaRPr lang="zh-TW" alt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C064D6-E3EF-4743-A42F-EF931FE14D8A}"/>
              </a:ext>
            </a:extLst>
          </p:cNvPr>
          <p:cNvSpPr/>
          <p:nvPr/>
        </p:nvSpPr>
        <p:spPr>
          <a:xfrm>
            <a:off x="1331119" y="3592116"/>
            <a:ext cx="953691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0x01</a:t>
            </a:r>
            <a:endParaRPr lang="zh-TW" alt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8E9B89B-5CEA-4747-9C88-D1EA2A9AFFC1}"/>
              </a:ext>
            </a:extLst>
          </p:cNvPr>
          <p:cNvSpPr/>
          <p:nvPr/>
        </p:nvSpPr>
        <p:spPr>
          <a:xfrm>
            <a:off x="1331119" y="4741069"/>
            <a:ext cx="953691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0xFF</a:t>
            </a:r>
            <a:endParaRPr lang="zh-TW" alt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7C3A9E4-54EF-4754-99C1-7F372FADB496}"/>
              </a:ext>
            </a:extLst>
          </p:cNvPr>
          <p:cNvCxnSpPr/>
          <p:nvPr/>
        </p:nvCxnSpPr>
        <p:spPr>
          <a:xfrm>
            <a:off x="2213372" y="3411141"/>
            <a:ext cx="3321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44F9006-82CA-4920-A638-E859F298E0F2}"/>
              </a:ext>
            </a:extLst>
          </p:cNvPr>
          <p:cNvCxnSpPr/>
          <p:nvPr/>
        </p:nvCxnSpPr>
        <p:spPr>
          <a:xfrm>
            <a:off x="2213372" y="3773091"/>
            <a:ext cx="3321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805C214-2828-450D-ADAE-130C28FA7CB4}"/>
              </a:ext>
            </a:extLst>
          </p:cNvPr>
          <p:cNvCxnSpPr/>
          <p:nvPr/>
        </p:nvCxnSpPr>
        <p:spPr>
          <a:xfrm>
            <a:off x="2224089" y="4935141"/>
            <a:ext cx="33218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6F50563-79AC-4DB1-B631-873AFAB8E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080" y="5459016"/>
            <a:ext cx="45886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i="1"/>
              <a:t>0x13 is the correct key of the first byte !</a:t>
            </a:r>
            <a:endParaRPr lang="zh-TW" altLang="en-US" b="1" i="1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9D51A47-8636-4D6B-9886-F343BB9776BD}"/>
              </a:ext>
            </a:extLst>
          </p:cNvPr>
          <p:cNvSpPr/>
          <p:nvPr/>
        </p:nvSpPr>
        <p:spPr>
          <a:xfrm>
            <a:off x="4477942" y="4164806"/>
            <a:ext cx="58816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-0.084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C932ED-B133-43F1-ABA1-0C43EF88EC01}"/>
              </a:ext>
            </a:extLst>
          </p:cNvPr>
          <p:cNvSpPr/>
          <p:nvPr/>
        </p:nvSpPr>
        <p:spPr>
          <a:xfrm>
            <a:off x="2649141" y="4161235"/>
            <a:ext cx="58935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0.053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F43EBEA-4C3D-48BC-A5F5-46DA67E3E53A}"/>
              </a:ext>
            </a:extLst>
          </p:cNvPr>
          <p:cNvSpPr/>
          <p:nvPr/>
        </p:nvSpPr>
        <p:spPr>
          <a:xfrm>
            <a:off x="3238501" y="4161235"/>
            <a:ext cx="589360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0.372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B25E894-5C8A-458D-AABE-4EBC1E3AA239}"/>
              </a:ext>
            </a:extLst>
          </p:cNvPr>
          <p:cNvSpPr/>
          <p:nvPr/>
        </p:nvSpPr>
        <p:spPr>
          <a:xfrm>
            <a:off x="1331119" y="4161235"/>
            <a:ext cx="953691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0x13</a:t>
            </a:r>
            <a:endParaRPr lang="zh-TW" alt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4D43200-C406-4776-A7E8-8204F6662CA4}"/>
              </a:ext>
            </a:extLst>
          </p:cNvPr>
          <p:cNvCxnSpPr/>
          <p:nvPr/>
        </p:nvCxnSpPr>
        <p:spPr>
          <a:xfrm>
            <a:off x="2228851" y="4364831"/>
            <a:ext cx="33218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278" name="文字方塊 33">
            <a:extLst>
              <a:ext uri="{FF2B5EF4-FFF2-40B4-BE49-F238E27FC236}">
                <a16:creationId xmlns:a16="http://schemas.microsoft.com/office/drawing/2014/main" id="{84BB940C-8818-4DF4-B41E-FB1B380F6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635" y="3869531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79" name="文字方塊 34">
            <a:extLst>
              <a:ext uri="{FF2B5EF4-FFF2-40B4-BE49-F238E27FC236}">
                <a16:creationId xmlns:a16="http://schemas.microsoft.com/office/drawing/2014/main" id="{392F38E9-1772-4622-BB8E-F7532FC3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778" y="3877866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80" name="文字方塊 90">
            <a:extLst>
              <a:ext uri="{FF2B5EF4-FFF2-40B4-BE49-F238E27FC236}">
                <a16:creationId xmlns:a16="http://schemas.microsoft.com/office/drawing/2014/main" id="{3645EA68-9A27-4E56-8222-4458CBA41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931" y="4935141"/>
            <a:ext cx="6300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TW" altLang="en-US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</a:t>
            </a:r>
            <a:endParaRPr lang="zh-TW" altLang="en-US" sz="15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82" name="文字方塊 37">
            <a:extLst>
              <a:ext uri="{FF2B5EF4-FFF2-40B4-BE49-F238E27FC236}">
                <a16:creationId xmlns:a16="http://schemas.microsoft.com/office/drawing/2014/main" id="{0C75708B-C470-4920-87E6-41DC5F63F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978" y="3860007"/>
            <a:ext cx="400110" cy="3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83" name="文字方塊 38">
            <a:extLst>
              <a:ext uri="{FF2B5EF4-FFF2-40B4-BE49-F238E27FC236}">
                <a16:creationId xmlns:a16="http://schemas.microsoft.com/office/drawing/2014/main" id="{3EBCCF2B-0CFC-4C5E-8ADD-A91BDEB4A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6359" y="4442222"/>
            <a:ext cx="400110" cy="37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標題 1">
            <a:extLst>
              <a:ext uri="{FF2B5EF4-FFF2-40B4-BE49-F238E27FC236}">
                <a16:creationId xmlns:a16="http://schemas.microsoft.com/office/drawing/2014/main" id="{7490A608-E8EF-455B-8284-13D1CF35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nalytics </a:t>
            </a: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W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orkflow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77B0C1F-B352-45A3-9F0B-98B1FB24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D14-9936-42BF-A22D-1CE911A0EA26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DB5D86-6325-49DE-A576-621582BD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E723C-602B-4591-9AF8-704573F5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Measurement Results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4ACB21-C687-4510-8F81-F34DE39F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3FA8C3-CB83-4C53-ADC6-768857A2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70B6-CB51-4B2A-8A0B-2474439E9FA6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F1262D-FDCF-4D53-BCE9-F6274380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83</a:t>
            </a:fld>
            <a:endParaRPr lang="en-US" altLang="zh-TW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369463B4-E730-49CD-8EC7-8E227F57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57" y="1697279"/>
            <a:ext cx="7844248" cy="46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2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7BE2E-1191-49B3-ADE3-0D34662C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Remarks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2CFFE9-DE67-4D9B-A6BF-1B7290784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/>
              <a:t> Why is the Hamming Weight model suitable?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In software case, the intermediate value may be moved between register and memory several times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Bus may be </a:t>
            </a:r>
            <a:r>
              <a:rPr lang="en-US" altLang="zh-TW" dirty="0" err="1"/>
              <a:t>precharged</a:t>
            </a:r>
            <a:r>
              <a:rPr lang="en-US" altLang="zh-TW" dirty="0"/>
              <a:t> before moving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/>
              <a:t> For hardware circuits, Hamming Distance model may be more suitable.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A14207-5842-48E3-8582-27695B95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F854-8A1E-409C-82AA-EBA4B58F981D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4FFD79-5DEF-4C21-8251-0796A815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6468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586079-F3D0-4BF4-B93C-6B3C8043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</a:rPr>
              <a:t>Choosing an Statistics Test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266255-167F-4764-825C-B3A4F418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Fact: the linearity between power consumption and #bitflips (i.e. Hamming distance)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 Pearson’s correlation coefficient is a well-suited statistics test since it detects the linear dependencies of two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That is so-called “Correlation Power Analysis (CPA)”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158BDA-5F80-48F9-A492-F3A8BFB3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500-7388-4EC7-9B8B-2CFF71139472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5E1188-E5FA-4623-A6E0-4374223A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67821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A017B-DF31-4633-A331-3317C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Arial Unicode MS" panose="020B0604020202020204" pitchFamily="34" charset="-120"/>
              </a:rPr>
              <a:t>Results by Hamming weight model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CB4A5B-FCCC-4667-A433-8E801C81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767898-C36F-470B-A4FC-BB18C9DD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91DC-D3F8-48C8-BB89-9A6D6AADD277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80D1AD-035D-421D-A71C-C918EBBF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86</a:t>
            </a:fld>
            <a:endParaRPr lang="en-US" altLang="zh-TW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CECDCC36-AFFF-40A8-9817-AEC871B0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55665"/>
            <a:ext cx="4082498" cy="37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96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700" dirty="0">
                <a:solidFill>
                  <a:srgbClr val="FF0000"/>
                </a:solidFill>
              </a:rPr>
              <a:t>Hiding :</a:t>
            </a:r>
            <a:br>
              <a:rPr lang="en-US" altLang="zh-TW" sz="2400" dirty="0">
                <a:solidFill>
                  <a:srgbClr val="FF0000"/>
                </a:solidFill>
              </a:rPr>
            </a:br>
            <a:r>
              <a:rPr lang="en-US" altLang="zh-TW" sz="2400" dirty="0"/>
              <a:t>Breaking the link between the power consumption of the devices and the processed data values.</a:t>
            </a:r>
          </a:p>
          <a:p>
            <a:r>
              <a:rPr lang="en-US" altLang="zh-TW" sz="2400" dirty="0"/>
              <a:t>Dual-rail, Pre-charge logic cell: </a:t>
            </a:r>
          </a:p>
          <a:p>
            <a:endParaRPr lang="en-US" altLang="zh-TW" sz="2400" dirty="0"/>
          </a:p>
          <a:p>
            <a:pPr marL="171450" lvl="1">
              <a:spcBef>
                <a:spcPts val="750"/>
              </a:spcBef>
            </a:pPr>
            <a:r>
              <a:rPr lang="en-US" altLang="zh-TW" sz="2400" dirty="0"/>
              <a:t>Parallel computing:</a:t>
            </a:r>
          </a:p>
          <a:p>
            <a:pPr marL="171450" lvl="1">
              <a:spcBef>
                <a:spcPts val="750"/>
              </a:spcBef>
            </a:pPr>
            <a:endParaRPr lang="en-US" altLang="zh-TW" sz="2400" dirty="0"/>
          </a:p>
          <a:p>
            <a:pPr marL="171450" lvl="1">
              <a:spcBef>
                <a:spcPts val="750"/>
              </a:spcBef>
            </a:pPr>
            <a:r>
              <a:rPr lang="en-US" altLang="zh-TW" sz="2400" dirty="0"/>
              <a:t>Shuffling:</a:t>
            </a:r>
          </a:p>
        </p:txBody>
      </p:sp>
      <p:sp>
        <p:nvSpPr>
          <p:cNvPr id="4" name="Rectangle 54">
            <a:extLst>
              <a:ext uri="{FF2B5EF4-FFF2-40B4-BE49-F238E27FC236}">
                <a16:creationId xmlns:a16="http://schemas.microsoft.com/office/drawing/2014/main" id="{14E22308-B352-422C-9091-2E906FF8E0A1}"/>
              </a:ext>
            </a:extLst>
          </p:cNvPr>
          <p:cNvSpPr/>
          <p:nvPr/>
        </p:nvSpPr>
        <p:spPr>
          <a:xfrm>
            <a:off x="9159" y="5456587"/>
            <a:ext cx="73941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900" i="1" dirty="0">
                <a:latin typeface="Times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NY, USA: Springer, 2006</a:t>
            </a:r>
          </a:p>
        </p:txBody>
      </p:sp>
      <p:grpSp>
        <p:nvGrpSpPr>
          <p:cNvPr id="5" name="Group 48">
            <a:extLst>
              <a:ext uri="{FF2B5EF4-FFF2-40B4-BE49-F238E27FC236}">
                <a16:creationId xmlns:a16="http://schemas.microsoft.com/office/drawing/2014/main" id="{D408A897-A4A5-4493-B4B3-FD5D24682B30}"/>
              </a:ext>
            </a:extLst>
          </p:cNvPr>
          <p:cNvGrpSpPr/>
          <p:nvPr/>
        </p:nvGrpSpPr>
        <p:grpSpPr>
          <a:xfrm>
            <a:off x="5192110" y="3029935"/>
            <a:ext cx="2688107" cy="763287"/>
            <a:chOff x="5416749" y="987574"/>
            <a:chExt cx="2688107" cy="763286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A0992130-EA23-4A73-A690-F91C43402300}"/>
                </a:ext>
              </a:extLst>
            </p:cNvPr>
            <p:cNvSpPr/>
            <p:nvPr/>
          </p:nvSpPr>
          <p:spPr bwMode="auto">
            <a:xfrm>
              <a:off x="6084168" y="1059582"/>
              <a:ext cx="919163" cy="63579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1500" dirty="0"/>
                <a:t>DRP cell</a:t>
              </a:r>
              <a:endParaRPr lang="zh-TW" altLang="en-US" sz="1500" dirty="0"/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F3D95EC9-E88F-4501-91D1-3B7659D0C0B7}"/>
                </a:ext>
              </a:extLst>
            </p:cNvPr>
            <p:cNvCxnSpPr/>
            <p:nvPr/>
          </p:nvCxnSpPr>
          <p:spPr bwMode="auto">
            <a:xfrm flipH="1">
              <a:off x="5683449" y="1170010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149A6D73-3CC8-44A8-84FB-753B438DB389}"/>
                </a:ext>
              </a:extLst>
            </p:cNvPr>
            <p:cNvCxnSpPr/>
            <p:nvPr/>
          </p:nvCxnSpPr>
          <p:spPr bwMode="auto">
            <a:xfrm flipH="1">
              <a:off x="5683449" y="1310504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904D5763-A415-452B-8399-B33CCA6EEB88}"/>
                </a:ext>
              </a:extLst>
            </p:cNvPr>
            <p:cNvCxnSpPr/>
            <p:nvPr/>
          </p:nvCxnSpPr>
          <p:spPr bwMode="auto">
            <a:xfrm flipH="1">
              <a:off x="7020272" y="1252162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0DC5A3CE-3284-45D6-BC5D-2A15845D4383}"/>
                </a:ext>
              </a:extLst>
            </p:cNvPr>
            <p:cNvCxnSpPr/>
            <p:nvPr/>
          </p:nvCxnSpPr>
          <p:spPr bwMode="auto">
            <a:xfrm flipH="1">
              <a:off x="7020272" y="1478381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930C6660-E1B6-4830-9F7F-AB30A764E276}"/>
                </a:ext>
              </a:extLst>
            </p:cNvPr>
            <p:cNvCxnSpPr/>
            <p:nvPr/>
          </p:nvCxnSpPr>
          <p:spPr bwMode="auto">
            <a:xfrm flipH="1">
              <a:off x="5683449" y="1449807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69FB5018-1C67-4570-99E9-8CC7FA69CD0C}"/>
                </a:ext>
              </a:extLst>
            </p:cNvPr>
            <p:cNvCxnSpPr/>
            <p:nvPr/>
          </p:nvCxnSpPr>
          <p:spPr bwMode="auto">
            <a:xfrm flipH="1">
              <a:off x="5683449" y="1591491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4B74009-121A-4121-B0BD-70AF06A92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749" y="987574"/>
              <a:ext cx="29206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/>
                <a:t>a</a:t>
              </a:r>
              <a:endParaRPr lang="zh-TW" altLang="en-US" sz="150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3F274B9-98E6-4871-831A-F345B18D3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749" y="1114617"/>
              <a:ext cx="33534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/>
                <a:t>a’</a:t>
              </a:r>
              <a:endParaRPr lang="zh-TW" altLang="en-US" sz="150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E9C47AF-8188-4F9F-9593-61071B73F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749" y="1271376"/>
              <a:ext cx="29206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/>
                <a:t>b</a:t>
              </a:r>
              <a:endParaRPr lang="zh-TW" altLang="en-US" sz="150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6E5851C-5734-45E6-8573-B033BD547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749" y="1427695"/>
              <a:ext cx="33534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/>
                <a:t>b’</a:t>
              </a:r>
              <a:endParaRPr lang="zh-TW" altLang="en-US" sz="150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36B2763-C5A5-4E48-99DF-8FBDE5391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6784" y="1059582"/>
              <a:ext cx="511679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 dirty="0" err="1"/>
                <a:t>a+b</a:t>
              </a:r>
              <a:endParaRPr lang="zh-TW" altLang="en-US" sz="15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C10BE69-BCC5-4D04-935B-6E4B1CC7A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1656" y="1275606"/>
              <a:ext cx="6832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 dirty="0"/>
                <a:t>(</a:t>
              </a:r>
              <a:r>
                <a:rPr lang="en-US" altLang="zh-TW" sz="1500" dirty="0" err="1"/>
                <a:t>a+b</a:t>
              </a:r>
              <a:r>
                <a:rPr lang="en-US" altLang="zh-TW" sz="1500" dirty="0"/>
                <a:t>)’</a:t>
              </a:r>
              <a:endParaRPr lang="zh-TW" altLang="en-US" sz="1500" dirty="0"/>
            </a:p>
          </p:txBody>
        </p:sp>
      </p:grpSp>
      <p:sp>
        <p:nvSpPr>
          <p:cNvPr id="41" name="圓角矩形 4">
            <a:extLst>
              <a:ext uri="{FF2B5EF4-FFF2-40B4-BE49-F238E27FC236}">
                <a16:creationId xmlns:a16="http://schemas.microsoft.com/office/drawing/2014/main" id="{3F5B9820-0968-4718-BF0D-1334651962AA}"/>
              </a:ext>
            </a:extLst>
          </p:cNvPr>
          <p:cNvSpPr/>
          <p:nvPr/>
        </p:nvSpPr>
        <p:spPr>
          <a:xfrm>
            <a:off x="2079816" y="5064076"/>
            <a:ext cx="444103" cy="2905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11">
            <a:extLst>
              <a:ext uri="{FF2B5EF4-FFF2-40B4-BE49-F238E27FC236}">
                <a16:creationId xmlns:a16="http://schemas.microsoft.com/office/drawing/2014/main" id="{C6FD5AA2-3C60-4218-AB9A-B0C83C44E7D7}"/>
              </a:ext>
            </a:extLst>
          </p:cNvPr>
          <p:cNvCxnSpPr/>
          <p:nvPr/>
        </p:nvCxnSpPr>
        <p:spPr>
          <a:xfrm flipH="1">
            <a:off x="2601310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圓角矩形 4">
            <a:extLst>
              <a:ext uri="{FF2B5EF4-FFF2-40B4-BE49-F238E27FC236}">
                <a16:creationId xmlns:a16="http://schemas.microsoft.com/office/drawing/2014/main" id="{762FCF99-3BE7-45D3-9DE2-7F0FF8CA73A5}"/>
              </a:ext>
            </a:extLst>
          </p:cNvPr>
          <p:cNvSpPr/>
          <p:nvPr/>
        </p:nvSpPr>
        <p:spPr>
          <a:xfrm>
            <a:off x="2915635" y="5064076"/>
            <a:ext cx="444103" cy="2905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單箭頭接點 11">
            <a:extLst>
              <a:ext uri="{FF2B5EF4-FFF2-40B4-BE49-F238E27FC236}">
                <a16:creationId xmlns:a16="http://schemas.microsoft.com/office/drawing/2014/main" id="{1A254CF3-C47C-452D-A96F-B527CC6BB0E8}"/>
              </a:ext>
            </a:extLst>
          </p:cNvPr>
          <p:cNvCxnSpPr/>
          <p:nvPr/>
        </p:nvCxnSpPr>
        <p:spPr>
          <a:xfrm flipH="1">
            <a:off x="3437129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圓角矩形 4">
            <a:extLst>
              <a:ext uri="{FF2B5EF4-FFF2-40B4-BE49-F238E27FC236}">
                <a16:creationId xmlns:a16="http://schemas.microsoft.com/office/drawing/2014/main" id="{96E4ED83-3AFB-476F-991A-7E2B5874B165}"/>
              </a:ext>
            </a:extLst>
          </p:cNvPr>
          <p:cNvSpPr/>
          <p:nvPr/>
        </p:nvSpPr>
        <p:spPr>
          <a:xfrm>
            <a:off x="3769312" y="5064076"/>
            <a:ext cx="442913" cy="2905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id="{8C52B2DA-3279-455A-A710-D9FC61C46FBE}"/>
              </a:ext>
            </a:extLst>
          </p:cNvPr>
          <p:cNvCxnSpPr/>
          <p:nvPr/>
        </p:nvCxnSpPr>
        <p:spPr>
          <a:xfrm flipH="1">
            <a:off x="4289616" y="5209328"/>
            <a:ext cx="27027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圓角矩形 4">
            <a:extLst>
              <a:ext uri="{FF2B5EF4-FFF2-40B4-BE49-F238E27FC236}">
                <a16:creationId xmlns:a16="http://schemas.microsoft.com/office/drawing/2014/main" id="{D63C17AC-95BB-42D7-AFA5-50B61DCBC805}"/>
              </a:ext>
            </a:extLst>
          </p:cNvPr>
          <p:cNvSpPr/>
          <p:nvPr/>
        </p:nvSpPr>
        <p:spPr>
          <a:xfrm>
            <a:off x="5282597" y="5064076"/>
            <a:ext cx="444103" cy="2905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11">
            <a:extLst>
              <a:ext uri="{FF2B5EF4-FFF2-40B4-BE49-F238E27FC236}">
                <a16:creationId xmlns:a16="http://schemas.microsoft.com/office/drawing/2014/main" id="{F539BF9F-A880-47BC-8753-3FCA6992A9B0}"/>
              </a:ext>
            </a:extLst>
          </p:cNvPr>
          <p:cNvCxnSpPr/>
          <p:nvPr/>
        </p:nvCxnSpPr>
        <p:spPr>
          <a:xfrm flipH="1">
            <a:off x="5804092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703DB3D-33C5-42A9-BE12-E81375032884}"/>
              </a:ext>
            </a:extLst>
          </p:cNvPr>
          <p:cNvCxnSpPr/>
          <p:nvPr/>
        </p:nvCxnSpPr>
        <p:spPr>
          <a:xfrm flipH="1">
            <a:off x="4921838" y="5209328"/>
            <a:ext cx="27027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9">
            <a:extLst>
              <a:ext uri="{FF2B5EF4-FFF2-40B4-BE49-F238E27FC236}">
                <a16:creationId xmlns:a16="http://schemas.microsoft.com/office/drawing/2014/main" id="{3F66919B-586B-40BA-86DA-4EA97A0CB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407" y="4970014"/>
            <a:ext cx="3798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圓角矩形 4">
            <a:extLst>
              <a:ext uri="{FF2B5EF4-FFF2-40B4-BE49-F238E27FC236}">
                <a16:creationId xmlns:a16="http://schemas.microsoft.com/office/drawing/2014/main" id="{6F3EE09D-E21A-4525-A6FD-4C91F11003EF}"/>
              </a:ext>
            </a:extLst>
          </p:cNvPr>
          <p:cNvSpPr/>
          <p:nvPr/>
        </p:nvSpPr>
        <p:spPr>
          <a:xfrm>
            <a:off x="6116035" y="5052165"/>
            <a:ext cx="442913" cy="289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圓角矩形 4">
            <a:extLst>
              <a:ext uri="{FF2B5EF4-FFF2-40B4-BE49-F238E27FC236}">
                <a16:creationId xmlns:a16="http://schemas.microsoft.com/office/drawing/2014/main" id="{EC2C2C5F-274E-4641-B465-A2B23E996C3C}"/>
              </a:ext>
            </a:extLst>
          </p:cNvPr>
          <p:cNvSpPr/>
          <p:nvPr/>
        </p:nvSpPr>
        <p:spPr>
          <a:xfrm>
            <a:off x="2079816" y="5064076"/>
            <a:ext cx="444103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ECB1ACB0-F4F7-4D5D-9294-9E9E0161CE3D}"/>
              </a:ext>
            </a:extLst>
          </p:cNvPr>
          <p:cNvCxnSpPr/>
          <p:nvPr/>
        </p:nvCxnSpPr>
        <p:spPr>
          <a:xfrm flipH="1">
            <a:off x="2601310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圓角矩形 4">
            <a:extLst>
              <a:ext uri="{FF2B5EF4-FFF2-40B4-BE49-F238E27FC236}">
                <a16:creationId xmlns:a16="http://schemas.microsoft.com/office/drawing/2014/main" id="{0462558E-3537-4162-B3B4-7793D40A2895}"/>
              </a:ext>
            </a:extLst>
          </p:cNvPr>
          <p:cNvSpPr/>
          <p:nvPr/>
        </p:nvSpPr>
        <p:spPr>
          <a:xfrm>
            <a:off x="2915635" y="5064076"/>
            <a:ext cx="444103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單箭頭接點 11">
            <a:extLst>
              <a:ext uri="{FF2B5EF4-FFF2-40B4-BE49-F238E27FC236}">
                <a16:creationId xmlns:a16="http://schemas.microsoft.com/office/drawing/2014/main" id="{7294EA07-E18C-4CC5-AFB3-BF257B8BF4FE}"/>
              </a:ext>
            </a:extLst>
          </p:cNvPr>
          <p:cNvCxnSpPr/>
          <p:nvPr/>
        </p:nvCxnSpPr>
        <p:spPr>
          <a:xfrm flipH="1">
            <a:off x="3437129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圓角矩形 4">
            <a:extLst>
              <a:ext uri="{FF2B5EF4-FFF2-40B4-BE49-F238E27FC236}">
                <a16:creationId xmlns:a16="http://schemas.microsoft.com/office/drawing/2014/main" id="{4D12672F-6593-45EE-AD1C-C0CDE5514BD3}"/>
              </a:ext>
            </a:extLst>
          </p:cNvPr>
          <p:cNvSpPr/>
          <p:nvPr/>
        </p:nvSpPr>
        <p:spPr>
          <a:xfrm>
            <a:off x="3769312" y="5064076"/>
            <a:ext cx="442913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單箭頭接點 11">
            <a:extLst>
              <a:ext uri="{FF2B5EF4-FFF2-40B4-BE49-F238E27FC236}">
                <a16:creationId xmlns:a16="http://schemas.microsoft.com/office/drawing/2014/main" id="{F5B88488-5083-4057-98A3-1AE5CD9B8F45}"/>
              </a:ext>
            </a:extLst>
          </p:cNvPr>
          <p:cNvCxnSpPr/>
          <p:nvPr/>
        </p:nvCxnSpPr>
        <p:spPr>
          <a:xfrm flipH="1">
            <a:off x="4289616" y="5209328"/>
            <a:ext cx="27027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圓角矩形 4">
            <a:extLst>
              <a:ext uri="{FF2B5EF4-FFF2-40B4-BE49-F238E27FC236}">
                <a16:creationId xmlns:a16="http://schemas.microsoft.com/office/drawing/2014/main" id="{24C9C63E-9F91-403D-9D8E-2520D63909D3}"/>
              </a:ext>
            </a:extLst>
          </p:cNvPr>
          <p:cNvSpPr/>
          <p:nvPr/>
        </p:nvSpPr>
        <p:spPr>
          <a:xfrm>
            <a:off x="5282597" y="5064076"/>
            <a:ext cx="444103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11">
            <a:extLst>
              <a:ext uri="{FF2B5EF4-FFF2-40B4-BE49-F238E27FC236}">
                <a16:creationId xmlns:a16="http://schemas.microsoft.com/office/drawing/2014/main" id="{62C90DBE-4742-41FB-A2FD-998B95AC6B04}"/>
              </a:ext>
            </a:extLst>
          </p:cNvPr>
          <p:cNvCxnSpPr/>
          <p:nvPr/>
        </p:nvCxnSpPr>
        <p:spPr>
          <a:xfrm flipH="1">
            <a:off x="5804092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11">
            <a:extLst>
              <a:ext uri="{FF2B5EF4-FFF2-40B4-BE49-F238E27FC236}">
                <a16:creationId xmlns:a16="http://schemas.microsoft.com/office/drawing/2014/main" id="{E1F079D4-6D8A-4604-BDC1-FD73DEC22F7D}"/>
              </a:ext>
            </a:extLst>
          </p:cNvPr>
          <p:cNvCxnSpPr/>
          <p:nvPr/>
        </p:nvCxnSpPr>
        <p:spPr>
          <a:xfrm flipH="1">
            <a:off x="4921838" y="5209328"/>
            <a:ext cx="27027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圓角矩形 4">
            <a:extLst>
              <a:ext uri="{FF2B5EF4-FFF2-40B4-BE49-F238E27FC236}">
                <a16:creationId xmlns:a16="http://schemas.microsoft.com/office/drawing/2014/main" id="{6FE5F32C-B6BC-4010-841F-59177465B126}"/>
              </a:ext>
            </a:extLst>
          </p:cNvPr>
          <p:cNvSpPr/>
          <p:nvPr/>
        </p:nvSpPr>
        <p:spPr>
          <a:xfrm>
            <a:off x="6116035" y="5052165"/>
            <a:ext cx="442913" cy="289322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圓角矩形 4">
            <a:extLst>
              <a:ext uri="{FF2B5EF4-FFF2-40B4-BE49-F238E27FC236}">
                <a16:creationId xmlns:a16="http://schemas.microsoft.com/office/drawing/2014/main" id="{87814CF9-0BE2-434C-9A0B-813C676F0B02}"/>
              </a:ext>
            </a:extLst>
          </p:cNvPr>
          <p:cNvSpPr/>
          <p:nvPr/>
        </p:nvSpPr>
        <p:spPr>
          <a:xfrm>
            <a:off x="4249874" y="3870966"/>
            <a:ext cx="550069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線單箭頭接點 11">
            <a:extLst>
              <a:ext uri="{FF2B5EF4-FFF2-40B4-BE49-F238E27FC236}">
                <a16:creationId xmlns:a16="http://schemas.microsoft.com/office/drawing/2014/main" id="{1B47F127-D669-4F49-8C01-62BE689CC797}"/>
              </a:ext>
            </a:extLst>
          </p:cNvPr>
          <p:cNvCxnSpPr>
            <a:cxnSpLocks/>
          </p:cNvCxnSpPr>
          <p:nvPr/>
        </p:nvCxnSpPr>
        <p:spPr>
          <a:xfrm flipH="1">
            <a:off x="3356906" y="4016718"/>
            <a:ext cx="892373" cy="378632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圓角矩形 4">
            <a:extLst>
              <a:ext uri="{FF2B5EF4-FFF2-40B4-BE49-F238E27FC236}">
                <a16:creationId xmlns:a16="http://schemas.microsoft.com/office/drawing/2014/main" id="{5BD0F306-6ACC-4B47-AA67-D9BCA2E5184F}"/>
              </a:ext>
            </a:extLst>
          </p:cNvPr>
          <p:cNvSpPr/>
          <p:nvPr/>
        </p:nvSpPr>
        <p:spPr>
          <a:xfrm>
            <a:off x="4249279" y="4209114"/>
            <a:ext cx="551260" cy="289322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圓角矩形 4">
            <a:extLst>
              <a:ext uri="{FF2B5EF4-FFF2-40B4-BE49-F238E27FC236}">
                <a16:creationId xmlns:a16="http://schemas.microsoft.com/office/drawing/2014/main" id="{4B0D8183-8946-4C0C-9998-3B52ECEA9608}"/>
              </a:ext>
            </a:extLst>
          </p:cNvPr>
          <p:cNvSpPr/>
          <p:nvPr/>
        </p:nvSpPr>
        <p:spPr>
          <a:xfrm>
            <a:off x="4249873" y="4695172"/>
            <a:ext cx="551260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38">
            <a:extLst>
              <a:ext uri="{FF2B5EF4-FFF2-40B4-BE49-F238E27FC236}">
                <a16:creationId xmlns:a16="http://schemas.microsoft.com/office/drawing/2014/main" id="{330FC99B-441E-465C-87C6-9052C5298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832" y="4416401"/>
            <a:ext cx="400110" cy="3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單箭頭接點 11">
            <a:extLst>
              <a:ext uri="{FF2B5EF4-FFF2-40B4-BE49-F238E27FC236}">
                <a16:creationId xmlns:a16="http://schemas.microsoft.com/office/drawing/2014/main" id="{4A485366-DD64-4817-BA59-18C3B3C5D3B1}"/>
              </a:ext>
            </a:extLst>
          </p:cNvPr>
          <p:cNvCxnSpPr>
            <a:cxnSpLocks/>
          </p:cNvCxnSpPr>
          <p:nvPr/>
        </p:nvCxnSpPr>
        <p:spPr>
          <a:xfrm flipH="1">
            <a:off x="4847641" y="4023965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11">
            <a:extLst>
              <a:ext uri="{FF2B5EF4-FFF2-40B4-BE49-F238E27FC236}">
                <a16:creationId xmlns:a16="http://schemas.microsoft.com/office/drawing/2014/main" id="{08E3C136-6329-4A1D-AD6B-19F46C00A1F6}"/>
              </a:ext>
            </a:extLst>
          </p:cNvPr>
          <p:cNvCxnSpPr>
            <a:cxnSpLocks/>
          </p:cNvCxnSpPr>
          <p:nvPr/>
        </p:nvCxnSpPr>
        <p:spPr>
          <a:xfrm flipH="1">
            <a:off x="4847640" y="4345463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單箭頭接點 11">
            <a:extLst>
              <a:ext uri="{FF2B5EF4-FFF2-40B4-BE49-F238E27FC236}">
                <a16:creationId xmlns:a16="http://schemas.microsoft.com/office/drawing/2014/main" id="{8AD7E89B-16C1-4110-8587-06FBDE7B9611}"/>
              </a:ext>
            </a:extLst>
          </p:cNvPr>
          <p:cNvCxnSpPr>
            <a:cxnSpLocks/>
          </p:cNvCxnSpPr>
          <p:nvPr/>
        </p:nvCxnSpPr>
        <p:spPr>
          <a:xfrm flipH="1">
            <a:off x="4847640" y="48404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單箭頭接點 11">
            <a:extLst>
              <a:ext uri="{FF2B5EF4-FFF2-40B4-BE49-F238E27FC236}">
                <a16:creationId xmlns:a16="http://schemas.microsoft.com/office/drawing/2014/main" id="{3D4DE535-27AF-4A59-BD97-9B38591E9B8D}"/>
              </a:ext>
            </a:extLst>
          </p:cNvPr>
          <p:cNvCxnSpPr>
            <a:cxnSpLocks/>
          </p:cNvCxnSpPr>
          <p:nvPr/>
        </p:nvCxnSpPr>
        <p:spPr>
          <a:xfrm flipH="1">
            <a:off x="3358098" y="4345464"/>
            <a:ext cx="891181" cy="4598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單箭頭接點 11">
            <a:extLst>
              <a:ext uri="{FF2B5EF4-FFF2-40B4-BE49-F238E27FC236}">
                <a16:creationId xmlns:a16="http://schemas.microsoft.com/office/drawing/2014/main" id="{909C6296-4FA9-4DFE-87CF-A7461B131F53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3356907" y="4390272"/>
            <a:ext cx="892966" cy="450157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1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5" grpId="0" animBg="1"/>
      <p:bldP spid="47" grpId="0" animBg="1"/>
      <p:bldP spid="50" grpId="0"/>
      <p:bldP spid="51" grpId="0" animBg="1"/>
      <p:bldP spid="52" grpId="0" animBg="1"/>
      <p:bldP spid="54" grpId="0" animBg="1"/>
      <p:bldP spid="56" grpId="0" animBg="1"/>
      <p:bldP spid="58" grpId="0" animBg="1"/>
      <p:bldP spid="61" grpId="0" animBg="1"/>
      <p:bldP spid="74" grpId="0" animBg="1"/>
      <p:bldP spid="76" grpId="0" animBg="1"/>
      <p:bldP spid="77" grpId="0" animBg="1"/>
      <p:bldP spid="7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700" dirty="0">
                <a:solidFill>
                  <a:srgbClr val="FF0000"/>
                </a:solidFill>
              </a:rPr>
              <a:t>Masking:</a:t>
            </a:r>
          </a:p>
          <a:p>
            <a:pPr marL="0" lvl="1" indent="0">
              <a:spcBef>
                <a:spcPts val="750"/>
              </a:spcBef>
              <a:buNone/>
            </a:pPr>
            <a:r>
              <a:rPr lang="en-US" altLang="zh-TW" sz="2400" dirty="0"/>
              <a:t>   Without changing the power consumption of the device. </a:t>
            </a:r>
          </a:p>
          <a:p>
            <a:pPr marL="171450" lvl="1">
              <a:spcBef>
                <a:spcPts val="750"/>
              </a:spcBef>
            </a:pPr>
            <a:r>
              <a:rPr lang="en-US" altLang="zh-TW" sz="2400" dirty="0"/>
              <a:t>Each intermediate value </a:t>
            </a:r>
            <a:r>
              <a:rPr lang="en-US" altLang="zh-TW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zh-TW" sz="2400" dirty="0"/>
              <a:t>  is concealed by a random value </a:t>
            </a:r>
            <a:r>
              <a:rPr lang="en-US" altLang="zh-TW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sz="2400" dirty="0"/>
              <a:t> that is called mask: </a:t>
            </a:r>
            <a:r>
              <a:rPr lang="en-US" altLang="zh-TW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zh-TW" sz="2400" b="1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v * m.</a:t>
            </a:r>
            <a:r>
              <a:rPr lang="en-US" altLang="zh-TW" sz="2400" dirty="0"/>
              <a:t> </a:t>
            </a:r>
          </a:p>
          <a:p>
            <a:pPr marL="171450" lvl="1">
              <a:spcBef>
                <a:spcPts val="750"/>
              </a:spcBef>
            </a:pPr>
            <a:endParaRPr lang="en-US" altLang="zh-TW" sz="2400" dirty="0"/>
          </a:p>
          <a:p>
            <a:endParaRPr lang="en-US" altLang="zh-TW" dirty="0"/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289B866-FD80-4DC5-8B17-9A8A7B757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997" y="4248700"/>
            <a:ext cx="4700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b="1" dirty="0"/>
              <a:t>Q’</a:t>
            </a:r>
            <a:endParaRPr lang="zh-TW" altLang="en-US" sz="2100" b="1" dirty="0"/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931B054B-2BD5-4B5A-974B-2A020C3D7455}"/>
              </a:ext>
            </a:extLst>
          </p:cNvPr>
          <p:cNvSpPr/>
          <p:nvPr/>
        </p:nvSpPr>
        <p:spPr>
          <a:xfrm>
            <a:off x="3173525" y="4211793"/>
            <a:ext cx="1684735" cy="47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function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圓角矩形 20">
            <a:extLst>
              <a:ext uri="{FF2B5EF4-FFF2-40B4-BE49-F238E27FC236}">
                <a16:creationId xmlns:a16="http://schemas.microsoft.com/office/drawing/2014/main" id="{0E208D5F-A163-4EEE-9EAA-6D828149DD6C}"/>
              </a:ext>
            </a:extLst>
          </p:cNvPr>
          <p:cNvSpPr/>
          <p:nvPr/>
        </p:nvSpPr>
        <p:spPr>
          <a:xfrm>
            <a:off x="3173525" y="4898781"/>
            <a:ext cx="1684735" cy="4750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mask process</a:t>
            </a:r>
            <a:endParaRPr lang="zh-TW" altLang="en-US" dirty="0"/>
          </a:p>
        </p:txBody>
      </p:sp>
      <p:cxnSp>
        <p:nvCxnSpPr>
          <p:cNvPr id="54" name="直線單箭頭接點 21">
            <a:extLst>
              <a:ext uri="{FF2B5EF4-FFF2-40B4-BE49-F238E27FC236}">
                <a16:creationId xmlns:a16="http://schemas.microsoft.com/office/drawing/2014/main" id="{AB6C8A91-487B-47FC-86DF-970CE30608A2}"/>
              </a:ext>
            </a:extLst>
          </p:cNvPr>
          <p:cNvCxnSpPr/>
          <p:nvPr/>
        </p:nvCxnSpPr>
        <p:spPr>
          <a:xfrm flipH="1">
            <a:off x="2580736" y="4446341"/>
            <a:ext cx="540544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22">
            <a:extLst>
              <a:ext uri="{FF2B5EF4-FFF2-40B4-BE49-F238E27FC236}">
                <a16:creationId xmlns:a16="http://schemas.microsoft.com/office/drawing/2014/main" id="{E8A3E4F1-4391-45C7-856A-467620BF3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905" y="4211793"/>
            <a:ext cx="4475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100" b="1" dirty="0"/>
              <a:t>⊕</a:t>
            </a:r>
          </a:p>
        </p:txBody>
      </p:sp>
      <p:cxnSp>
        <p:nvCxnSpPr>
          <p:cNvPr id="56" name="直線單箭頭接點 23">
            <a:extLst>
              <a:ext uri="{FF2B5EF4-FFF2-40B4-BE49-F238E27FC236}">
                <a16:creationId xmlns:a16="http://schemas.microsoft.com/office/drawing/2014/main" id="{BF3DFB24-0C2E-484B-BA17-413A2B18E3FC}"/>
              </a:ext>
            </a:extLst>
          </p:cNvPr>
          <p:cNvCxnSpPr/>
          <p:nvPr/>
        </p:nvCxnSpPr>
        <p:spPr>
          <a:xfrm flipH="1">
            <a:off x="1850879" y="4446341"/>
            <a:ext cx="40481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字方塊 25">
            <a:extLst>
              <a:ext uri="{FF2B5EF4-FFF2-40B4-BE49-F238E27FC236}">
                <a16:creationId xmlns:a16="http://schemas.microsoft.com/office/drawing/2014/main" id="{B30C90F6-D4E1-4C6B-9891-529C95DCB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407" y="4251080"/>
            <a:ext cx="3642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dirty="0"/>
              <a:t>P</a:t>
            </a:r>
            <a:endParaRPr lang="zh-TW" altLang="en-US" sz="2100" dirty="0"/>
          </a:p>
        </p:txBody>
      </p:sp>
      <p:cxnSp>
        <p:nvCxnSpPr>
          <p:cNvPr id="58" name="直線單箭頭接點 26">
            <a:extLst>
              <a:ext uri="{FF2B5EF4-FFF2-40B4-BE49-F238E27FC236}">
                <a16:creationId xmlns:a16="http://schemas.microsoft.com/office/drawing/2014/main" id="{A96B0983-4E2D-4D2A-B1DF-B467B1D720E8}"/>
              </a:ext>
            </a:extLst>
          </p:cNvPr>
          <p:cNvCxnSpPr/>
          <p:nvPr/>
        </p:nvCxnSpPr>
        <p:spPr>
          <a:xfrm>
            <a:off x="2416195" y="4597556"/>
            <a:ext cx="0" cy="34051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字方塊 29">
            <a:extLst>
              <a:ext uri="{FF2B5EF4-FFF2-40B4-BE49-F238E27FC236}">
                <a16:creationId xmlns:a16="http://schemas.microsoft.com/office/drawing/2014/main" id="{A8C8E06B-DA87-4E7E-97F2-6C537A61A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719" y="4948297"/>
            <a:ext cx="389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i="1" dirty="0"/>
              <a:t>m</a:t>
            </a:r>
            <a:endParaRPr lang="zh-TW" altLang="en-US" b="1" i="1" dirty="0"/>
          </a:p>
        </p:txBody>
      </p:sp>
      <p:cxnSp>
        <p:nvCxnSpPr>
          <p:cNvPr id="60" name="直線單箭頭接點 32">
            <a:extLst>
              <a:ext uri="{FF2B5EF4-FFF2-40B4-BE49-F238E27FC236}">
                <a16:creationId xmlns:a16="http://schemas.microsoft.com/office/drawing/2014/main" id="{B339B731-8BDC-4D73-B9DD-FFD74296667A}"/>
              </a:ext>
            </a:extLst>
          </p:cNvPr>
          <p:cNvCxnSpPr/>
          <p:nvPr/>
        </p:nvCxnSpPr>
        <p:spPr>
          <a:xfrm flipH="1">
            <a:off x="4937599" y="4446341"/>
            <a:ext cx="351235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字方塊 33">
            <a:extLst>
              <a:ext uri="{FF2B5EF4-FFF2-40B4-BE49-F238E27FC236}">
                <a16:creationId xmlns:a16="http://schemas.microsoft.com/office/drawing/2014/main" id="{6736BA6D-5971-4157-BE35-084676E4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327" y="4248700"/>
            <a:ext cx="394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dirty="0"/>
              <a:t>Q</a:t>
            </a:r>
            <a:endParaRPr lang="zh-TW" altLang="en-US" sz="2100" dirty="0"/>
          </a:p>
        </p:txBody>
      </p:sp>
      <p:cxnSp>
        <p:nvCxnSpPr>
          <p:cNvPr id="62" name="直線單箭頭接點 34">
            <a:extLst>
              <a:ext uri="{FF2B5EF4-FFF2-40B4-BE49-F238E27FC236}">
                <a16:creationId xmlns:a16="http://schemas.microsoft.com/office/drawing/2014/main" id="{3B27822A-FC53-4150-9EA2-8507D210914E}"/>
              </a:ext>
            </a:extLst>
          </p:cNvPr>
          <p:cNvCxnSpPr/>
          <p:nvPr/>
        </p:nvCxnSpPr>
        <p:spPr>
          <a:xfrm flipH="1">
            <a:off x="4951884" y="5135714"/>
            <a:ext cx="351235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36">
            <a:extLst>
              <a:ext uri="{FF2B5EF4-FFF2-40B4-BE49-F238E27FC236}">
                <a16:creationId xmlns:a16="http://schemas.microsoft.com/office/drawing/2014/main" id="{072B4920-4039-4194-95CE-169432EEDFE9}"/>
              </a:ext>
            </a:extLst>
          </p:cNvPr>
          <p:cNvCxnSpPr/>
          <p:nvPr/>
        </p:nvCxnSpPr>
        <p:spPr>
          <a:xfrm flipH="1">
            <a:off x="2581022" y="5140477"/>
            <a:ext cx="540544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字方塊 37">
            <a:extLst>
              <a:ext uri="{FF2B5EF4-FFF2-40B4-BE49-F238E27FC236}">
                <a16:creationId xmlns:a16="http://schemas.microsoft.com/office/drawing/2014/main" id="{5EDC2755-D4C1-4B57-A8F4-4B227CA5E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266" y="4963077"/>
            <a:ext cx="453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i="1" dirty="0"/>
              <a:t>m’</a:t>
            </a:r>
            <a:endParaRPr lang="zh-TW" altLang="en-US" b="1" i="1" dirty="0"/>
          </a:p>
        </p:txBody>
      </p:sp>
      <p:cxnSp>
        <p:nvCxnSpPr>
          <p:cNvPr id="65" name="直線單箭頭接點 38">
            <a:extLst>
              <a:ext uri="{FF2B5EF4-FFF2-40B4-BE49-F238E27FC236}">
                <a16:creationId xmlns:a16="http://schemas.microsoft.com/office/drawing/2014/main" id="{526A470F-6ED9-42BD-BD39-C1DDAAF339F5}"/>
              </a:ext>
            </a:extLst>
          </p:cNvPr>
          <p:cNvCxnSpPr>
            <a:cxnSpLocks/>
          </p:cNvCxnSpPr>
          <p:nvPr/>
        </p:nvCxnSpPr>
        <p:spPr>
          <a:xfrm flipH="1" flipV="1">
            <a:off x="5755473" y="4443989"/>
            <a:ext cx="229813" cy="198097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40">
            <a:extLst>
              <a:ext uri="{FF2B5EF4-FFF2-40B4-BE49-F238E27FC236}">
                <a16:creationId xmlns:a16="http://schemas.microsoft.com/office/drawing/2014/main" id="{B5AECDD2-A69A-493E-BA15-8DC5893F84CB}"/>
              </a:ext>
            </a:extLst>
          </p:cNvPr>
          <p:cNvCxnSpPr/>
          <p:nvPr/>
        </p:nvCxnSpPr>
        <p:spPr>
          <a:xfrm flipH="1">
            <a:off x="5755473" y="4939232"/>
            <a:ext cx="232172" cy="23693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字方塊 42">
            <a:extLst>
              <a:ext uri="{FF2B5EF4-FFF2-40B4-BE49-F238E27FC236}">
                <a16:creationId xmlns:a16="http://schemas.microsoft.com/office/drawing/2014/main" id="{ED558951-2203-43B2-8053-9D018B80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792" y="4575845"/>
            <a:ext cx="4475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100" b="1" dirty="0"/>
              <a:t>⊕</a:t>
            </a:r>
          </a:p>
        </p:txBody>
      </p:sp>
      <p:cxnSp>
        <p:nvCxnSpPr>
          <p:cNvPr id="68" name="直線單箭頭接點 43">
            <a:extLst>
              <a:ext uri="{FF2B5EF4-FFF2-40B4-BE49-F238E27FC236}">
                <a16:creationId xmlns:a16="http://schemas.microsoft.com/office/drawing/2014/main" id="{2F0667D1-A92C-4B60-8DC0-8A8496ED0073}"/>
              </a:ext>
            </a:extLst>
          </p:cNvPr>
          <p:cNvCxnSpPr/>
          <p:nvPr/>
        </p:nvCxnSpPr>
        <p:spPr>
          <a:xfrm flipH="1">
            <a:off x="6245428" y="4783594"/>
            <a:ext cx="351235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字方塊 44">
            <a:extLst>
              <a:ext uri="{FF2B5EF4-FFF2-40B4-BE49-F238E27FC236}">
                <a16:creationId xmlns:a16="http://schemas.microsoft.com/office/drawing/2014/main" id="{948FF5E6-45D0-439C-993E-CD04E2556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663" y="4581753"/>
            <a:ext cx="394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dirty="0"/>
              <a:t>Q</a:t>
            </a:r>
            <a:endParaRPr lang="zh-TW" altLang="en-US" sz="2100" dirty="0"/>
          </a:p>
        </p:txBody>
      </p:sp>
      <p:sp>
        <p:nvSpPr>
          <p:cNvPr id="70" name="文字方塊 29">
            <a:extLst>
              <a:ext uri="{FF2B5EF4-FFF2-40B4-BE49-F238E27FC236}">
                <a16:creationId xmlns:a16="http://schemas.microsoft.com/office/drawing/2014/main" id="{2AC9AF51-D342-4A92-B179-85870C61F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0879" y="3882828"/>
            <a:ext cx="127992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dirty="0"/>
              <a:t>(P </a:t>
            </a:r>
            <a:r>
              <a:rPr lang="zh-TW" altLang="en-US" sz="2100" b="1" dirty="0"/>
              <a:t>⊕ </a:t>
            </a:r>
            <a:r>
              <a:rPr lang="en-US" altLang="zh-TW" sz="2100" b="1" i="1" dirty="0"/>
              <a:t>m</a:t>
            </a:r>
            <a:r>
              <a:rPr lang="en-US" altLang="zh-TW" sz="2100" dirty="0"/>
              <a:t>)</a:t>
            </a:r>
            <a:endParaRPr lang="zh-TW" altLang="en-US" sz="2100" dirty="0"/>
          </a:p>
        </p:txBody>
      </p:sp>
      <p:sp>
        <p:nvSpPr>
          <p:cNvPr id="25" name="Rectangle 54">
            <a:extLst>
              <a:ext uri="{FF2B5EF4-FFF2-40B4-BE49-F238E27FC236}">
                <a16:creationId xmlns:a16="http://schemas.microsoft.com/office/drawing/2014/main" id="{F6FB2E6D-2AE5-446D-A6D5-E1E07EA5B795}"/>
              </a:ext>
            </a:extLst>
          </p:cNvPr>
          <p:cNvSpPr/>
          <p:nvPr/>
        </p:nvSpPr>
        <p:spPr>
          <a:xfrm>
            <a:off x="9159" y="5456587"/>
            <a:ext cx="73941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900" i="1" dirty="0">
                <a:latin typeface="Times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NY, USA: Springer, 2006</a:t>
            </a:r>
          </a:p>
        </p:txBody>
      </p:sp>
    </p:spTree>
    <p:extLst>
      <p:ext uri="{BB962C8B-B14F-4D97-AF65-F5344CB8AC3E}">
        <p14:creationId xmlns:p14="http://schemas.microsoft.com/office/powerpoint/2010/main" val="315653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3" grpId="0" animBg="1"/>
      <p:bldP spid="55" grpId="0"/>
      <p:bldP spid="57" grpId="0"/>
      <p:bldP spid="59" grpId="0"/>
      <p:bldP spid="61" grpId="0"/>
      <p:bldP spid="64" grpId="0"/>
      <p:bldP spid="67" grpId="0"/>
      <p:bldP spid="69" grpId="0"/>
      <p:bldP spid="7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橢圓 16">
            <a:extLst>
              <a:ext uri="{FF2B5EF4-FFF2-40B4-BE49-F238E27FC236}">
                <a16:creationId xmlns:a16="http://schemas.microsoft.com/office/drawing/2014/main" id="{16FF77AE-4A02-43D9-B1B8-C04D50C8BE11}"/>
              </a:ext>
            </a:extLst>
          </p:cNvPr>
          <p:cNvSpPr/>
          <p:nvPr/>
        </p:nvSpPr>
        <p:spPr>
          <a:xfrm rot="16200000">
            <a:off x="3516511" y="2889052"/>
            <a:ext cx="2699147" cy="2700338"/>
          </a:xfrm>
          <a:prstGeom prst="ellipse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E546005-CCD9-4DE5-82F3-499323ACE2FE}"/>
              </a:ext>
            </a:extLst>
          </p:cNvPr>
          <p:cNvSpPr/>
          <p:nvPr/>
        </p:nvSpPr>
        <p:spPr>
          <a:xfrm>
            <a:off x="2859881" y="1970485"/>
            <a:ext cx="2700338" cy="2700338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B4C6D3D-566F-48EC-88AB-A5D882D978C7}"/>
              </a:ext>
            </a:extLst>
          </p:cNvPr>
          <p:cNvSpPr/>
          <p:nvPr/>
        </p:nvSpPr>
        <p:spPr>
          <a:xfrm>
            <a:off x="2195514" y="2889647"/>
            <a:ext cx="2699147" cy="2699147"/>
          </a:xfrm>
          <a:prstGeom prst="ellipse">
            <a:avLst/>
          </a:prstGeom>
          <a:noFill/>
          <a:ln w="1270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FFCC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E966CC-0728-4A08-808E-34D7E06B8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362" y="1454798"/>
            <a:ext cx="17524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de-DE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Cryptography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E9993C-2154-4320-B9CE-8719DDB1F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026" y="5080175"/>
            <a:ext cx="1508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zh-TW" altLang="en-US" sz="135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6EB8BD3-7183-4FA7-9F96-A01D373DD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4949040"/>
            <a:ext cx="1162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8AA5F9-8DFB-4D5F-BE8F-78BC54442C41}"/>
              </a:ext>
            </a:extLst>
          </p:cNvPr>
          <p:cNvSpPr txBox="1"/>
          <p:nvPr/>
        </p:nvSpPr>
        <p:spPr>
          <a:xfrm>
            <a:off x="2906666" y="3692952"/>
            <a:ext cx="2741007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Side Channel Analysis</a:t>
            </a:r>
            <a:endParaRPr lang="zh-TW" altLang="en-US" sz="21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53B61D-A3D5-4F64-8C2B-77FC08784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819" y="2300869"/>
            <a:ext cx="207960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Cache Attacks;</a:t>
            </a:r>
            <a:br>
              <a:rPr lang="en-US" altLang="zh-TW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DC8743-224E-4E64-8DA2-6CB2DB4C6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7" y="2473253"/>
            <a:ext cx="21335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Invasive Attack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8689B39-24BD-4ECB-AE41-2E554E1FC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1035" y="5705189"/>
            <a:ext cx="23230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FE333C78-6362-457F-A307-C1124A96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D0D0D"/>
                </a:solidFill>
                <a:ea typeface="Microsoft JhengHei UI" panose="020B0604030504040204" pitchFamily="34" charset="-120"/>
                <a:cs typeface="Times New Roman" panose="02020603050405020304" pitchFamily="18" charset="0"/>
              </a:rPr>
              <a:t>Conclusion</a:t>
            </a:r>
            <a:endParaRPr lang="zh-TW" alt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27F78F-954B-4284-9DFC-8271899EC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2020-6ACE-4BA3-B8A9-4CFD06C73770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F6607B-94D2-451D-B010-0FE097BA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624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0FC27-AFB6-4AA0-B0C4-D74A1F09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Cryptographic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3C930D-D476-4AB8-A021-2C3DFFD2A0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b="1" dirty="0"/>
                  <a:t>Auguste </a:t>
                </a:r>
                <a:r>
                  <a:rPr lang="en-US" altLang="zh-TW" b="1" dirty="0" err="1"/>
                  <a:t>Kerckoffs’s</a:t>
                </a:r>
                <a:r>
                  <a:rPr lang="en-US" altLang="zh-TW" b="1" dirty="0"/>
                  <a:t> Principle</a:t>
                </a:r>
                <a:br>
                  <a:rPr lang="en-US" altLang="zh-TW" b="1" dirty="0"/>
                </a:br>
                <a:endParaRPr lang="en-US" altLang="zh-TW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𝐴𝑙𝑙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𝑑𝑒𝑡𝑎𝑖𝑙𝑠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𝑐𝑟𝑦𝑝𝑡𝑜𝑔𝑟𝑎𝑝h𝑖𝑐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𝑎𝑙𝑔𝑜𝑟𝑖𝑡h𝑚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𝑎𝑠𝑠𝑢𝑚𝑒𝑑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𝑘𝑛𝑜𝑤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𝑂𝑛𝑙𝑦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𝑐𝑟𝑦𝑝𝑡𝑜𝑔𝑟𝑎𝑝h𝑖𝑐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𝑘𝑒𝑝𝑡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𝑠𝑒𝑐𝑟𝑒𝑡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3C930D-D476-4AB8-A021-2C3DFFD2A0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24" t="-1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659208-9D97-49B5-B359-C3D9980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00F7D-07C2-4691-88D2-E633074D0705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58EACB-5B95-4B8C-9A87-CFBC957D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9922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1097CD-895B-4232-90FD-D181A509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2466" name="內容版面配置區 3">
            <a:extLst>
              <a:ext uri="{FF2B5EF4-FFF2-40B4-BE49-F238E27FC236}">
                <a16:creationId xmlns:a16="http://schemas.microsoft.com/office/drawing/2014/main" id="{50DA438D-2A82-44E2-AA81-A9B347C11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39" y="1086572"/>
            <a:ext cx="9054548" cy="5006724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08CA00-325D-46E8-9106-8113AA5D321E}"/>
              </a:ext>
            </a:extLst>
          </p:cNvPr>
          <p:cNvSpPr/>
          <p:nvPr/>
        </p:nvSpPr>
        <p:spPr>
          <a:xfrm>
            <a:off x="27156" y="6061609"/>
            <a:ext cx="5768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200" b="1" dirty="0"/>
              <a:t>Paul Kocher, </a:t>
            </a:r>
            <a:r>
              <a:rPr lang="en-US" altLang="zh-TW" sz="1200" b="1" dirty="0">
                <a:latin typeface="+mj-lt"/>
              </a:rPr>
              <a:t>Joint invited talk with CRYPTO, CHES 2016 </a:t>
            </a:r>
            <a:r>
              <a:rPr lang="zh-TW" alt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http://www.chesworkshop.org/ches2016/presentations/CHES16_invited.pdf</a:t>
            </a:r>
            <a:endParaRPr lang="en-US" altLang="zh-TW" sz="1200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32DC593-8DB9-4A55-BC6B-F2697866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CCAA-0AB6-4501-956F-67AF1ABEB587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BCB1CB-E81B-446D-AFE5-37706BA8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1017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1097CD-895B-4232-90FD-D181A509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08CA00-325D-46E8-9106-8113AA5D321E}"/>
              </a:ext>
            </a:extLst>
          </p:cNvPr>
          <p:cNvSpPr/>
          <p:nvPr/>
        </p:nvSpPr>
        <p:spPr>
          <a:xfrm>
            <a:off x="0" y="5839167"/>
            <a:ext cx="524289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600" b="1" dirty="0">
                <a:solidFill>
                  <a:srgbClr val="000000"/>
                </a:solidFill>
              </a:rPr>
              <a:t>Paul Kocher, </a:t>
            </a:r>
            <a:r>
              <a:rPr lang="en-US" altLang="zh-TW" sz="600" b="1" dirty="0">
                <a:solidFill>
                  <a:srgbClr val="000000"/>
                </a:solidFill>
                <a:latin typeface="+mj-lt"/>
              </a:rPr>
              <a:t>Joint invited talk with CRYPTO, CHES 2016 </a:t>
            </a:r>
            <a:r>
              <a:rPr lang="zh-TW" altLang="en-US" sz="600" dirty="0">
                <a:hlinkClick r:id="rId2"/>
              </a:rPr>
              <a:t>http://www.chesworkshop.org/ches2016/presentations/CHES16_invited.pdf</a:t>
            </a:r>
            <a:endParaRPr lang="en-US" altLang="zh-TW" sz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5DEBE-2E76-41A5-8B13-2AE7D770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BD3F2574-7308-4204-8014-8B2D1B4D5724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" y="1064765"/>
            <a:ext cx="9092677" cy="495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658D46E-0B33-406E-A6C6-D736835B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F238-9302-448E-9C85-60B288107037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B2ADE2-0E91-4957-8602-C55E3050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91</a:t>
            </a:fld>
            <a:endParaRPr lang="en-US" altLang="zh-TW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379BA4-C7C5-4C90-A527-8DEE427F00AD}"/>
              </a:ext>
            </a:extLst>
          </p:cNvPr>
          <p:cNvSpPr/>
          <p:nvPr/>
        </p:nvSpPr>
        <p:spPr>
          <a:xfrm>
            <a:off x="27156" y="6061609"/>
            <a:ext cx="5768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200" b="1" dirty="0"/>
              <a:t>Paul Kocher, </a:t>
            </a:r>
            <a:r>
              <a:rPr lang="en-US" altLang="zh-TW" sz="1200" b="1" dirty="0">
                <a:latin typeface="+mj-lt"/>
              </a:rPr>
              <a:t>Joint invited talk with CRYPTO, CHES 2016 </a:t>
            </a:r>
            <a:r>
              <a:rPr lang="zh-TW" alt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http://www.chesworkshop.org/ches2016/presentations/CHES16_invited.pdf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532579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0419C33-C640-4486-9C26-4C15D69CA842}"/>
              </a:ext>
            </a:extLst>
          </p:cNvPr>
          <p:cNvSpPr txBox="1">
            <a:spLocks/>
          </p:cNvSpPr>
          <p:nvPr/>
        </p:nvSpPr>
        <p:spPr bwMode="auto">
          <a:xfrm>
            <a:off x="1485900" y="2132410"/>
            <a:ext cx="6172200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3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Start…..</a:t>
            </a:r>
            <a:endParaRPr lang="en-US" altLang="zh-TW" sz="3000" b="1" dirty="0">
              <a:solidFill>
                <a:srgbClr val="0D0D0D"/>
              </a:solidFill>
              <a:latin typeface="Times New Roman" panose="02020603050405020304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>
              <a:buFontTx/>
              <a:buNone/>
              <a:defRPr/>
            </a:pPr>
            <a:endParaRPr lang="en-US" altLang="zh-TW" sz="1500" b="1" dirty="0">
              <a:solidFill>
                <a:srgbClr val="0D0D0D"/>
              </a:solidFill>
              <a:latin typeface="Times New Roman" panose="02020603050405020304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3252" name="Picture 2" descr="圖片搜尋結果">
            <a:extLst>
              <a:ext uri="{FF2B5EF4-FFF2-40B4-BE49-F238E27FC236}">
                <a16:creationId xmlns:a16="http://schemas.microsoft.com/office/drawing/2014/main" id="{EBABB792-E42A-425C-995E-81D665D9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8" y="867466"/>
            <a:ext cx="7333724" cy="497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4" descr="圖片搜尋結果">
            <a:extLst>
              <a:ext uri="{FF2B5EF4-FFF2-40B4-BE49-F238E27FC236}">
                <a16:creationId xmlns:a16="http://schemas.microsoft.com/office/drawing/2014/main" id="{8135E300-F80D-4FE4-9D00-7F4797C161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04" y="857895"/>
            <a:ext cx="8932793" cy="4981273"/>
          </a:xfrm>
          <a:noFill/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1AD92380-404E-421D-908B-DF082ED12288}"/>
              </a:ext>
            </a:extLst>
          </p:cNvPr>
          <p:cNvSpPr/>
          <p:nvPr/>
        </p:nvSpPr>
        <p:spPr>
          <a:xfrm>
            <a:off x="0" y="5839167"/>
            <a:ext cx="52428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400" dirty="0"/>
              <a:t>Kung Fu Hustle, </a:t>
            </a:r>
            <a:r>
              <a:rPr lang="en-US" altLang="zh-TW" sz="1400" dirty="0">
                <a:hlinkClick r:id="rId4"/>
              </a:rPr>
              <a:t>https://en.wikipedia.org/wiki/Kung_Fu_Hustle</a:t>
            </a:r>
            <a:endParaRPr lang="en-US" altLang="zh-TW" sz="1400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C3EAE2-C8A0-4098-B73D-67A3AC9C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C0B-769A-45C7-86EB-BD27187F09EB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E9EC66-8FE3-4E4C-865C-D37512E6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04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內容版面配置區 2">
            <a:extLst>
              <a:ext uri="{FF2B5EF4-FFF2-40B4-BE49-F238E27FC236}">
                <a16:creationId xmlns:a16="http://schemas.microsoft.com/office/drawing/2014/main" id="{8D9033D7-A0A6-4054-B6CC-493C4C84F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Right-Hand Circular Polarization, RHCP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56324" name="Picture 2" descr="「electromagnetic wave」的圖片搜尋結果">
            <a:extLst>
              <a:ext uri="{FF2B5EF4-FFF2-40B4-BE49-F238E27FC236}">
                <a16:creationId xmlns:a16="http://schemas.microsoft.com/office/drawing/2014/main" id="{D5A277DF-90AB-4C83-A8B7-BAC688A8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92" y="2582924"/>
            <a:ext cx="5213747" cy="367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矩形 1">
            <a:extLst>
              <a:ext uri="{FF2B5EF4-FFF2-40B4-BE49-F238E27FC236}">
                <a16:creationId xmlns:a16="http://schemas.microsoft.com/office/drawing/2014/main" id="{1AE1E0EA-D2FA-4B96-9BCA-87BBB24D8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2542366"/>
            <a:ext cx="24130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erification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b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6" name="矩形 5">
            <a:extLst>
              <a:ext uri="{FF2B5EF4-FFF2-40B4-BE49-F238E27FC236}">
                <a16:creationId xmlns:a16="http://schemas.microsoft.com/office/drawing/2014/main" id="{EF7DC65B-09C3-4D7F-941A-173A645AE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52" y="2727033"/>
            <a:ext cx="25259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 or Analysis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7" name="矩形 6">
            <a:extLst>
              <a:ext uri="{FF2B5EF4-FFF2-40B4-BE49-F238E27FC236}">
                <a16:creationId xmlns:a16="http://schemas.microsoft.com/office/drawing/2014/main" id="{7C794402-8B98-444F-BB2E-FCC8E5BE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4" y="5371884"/>
            <a:ext cx="42042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Defense</a:t>
            </a:r>
            <a:r>
              <a:rPr lang="zh-TW" altLang="en-US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Countermeasure</a:t>
            </a:r>
            <a:endParaRPr lang="zh-TW" altLang="en-US" sz="24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8CB7D3B9-BF78-4BCD-9B24-260928CC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zh-TW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icrosoft JhengHei UI" panose="020B0604030504040204" pitchFamily="34" charset="-120"/>
                <a:cs typeface="Times New Roman" panose="02020603050405020304" pitchFamily="18" charset="0"/>
              </a:rPr>
              <a:t>Conclusion</a:t>
            </a:r>
            <a:endParaRPr lang="zh-TW" altLang="en-US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34290F7-3D3E-409A-A7B0-A4686B79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AFC4-5EFA-44CD-9C02-9C3EF05C2235}" type="datetime1">
              <a:rPr lang="zh-TW" altLang="en-US" smtClean="0"/>
              <a:t>2023/10/12</a:t>
            </a:fld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F4A9A9-B1FD-42D5-8175-6443E0FD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23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  <p:bldP spid="56326" grpId="0"/>
      <p:bldP spid="56327" grpId="0"/>
    </p:bld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5971</Words>
  <Application>Microsoft Office PowerPoint</Application>
  <PresentationFormat>如螢幕大小 (4:3)</PresentationFormat>
  <Paragraphs>1014</Paragraphs>
  <Slides>93</Slides>
  <Notes>12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102" baseType="lpstr">
      <vt:lpstr>Arail</vt:lpstr>
      <vt:lpstr>Arial Unicode MS</vt:lpstr>
      <vt:lpstr>Arial</vt:lpstr>
      <vt:lpstr>Cambria Math</vt:lpstr>
      <vt:lpstr>Times</vt:lpstr>
      <vt:lpstr>Times New Roman</vt:lpstr>
      <vt:lpstr>Wingdings</vt:lpstr>
      <vt:lpstr>預設簡報設計</vt:lpstr>
      <vt:lpstr>Formel</vt:lpstr>
      <vt:lpstr>Introduction to  Side-Channel Analysis</vt:lpstr>
      <vt:lpstr>Side-Channel Analysis (Attack)</vt:lpstr>
      <vt:lpstr>Side-Channel Analysis (Attack)</vt:lpstr>
      <vt:lpstr>PowerPoint 簡報</vt:lpstr>
      <vt:lpstr>PowerPoint 簡報</vt:lpstr>
      <vt:lpstr>Power Analysis Attacks (Ch. 1-3, 6)</vt:lpstr>
      <vt:lpstr>Outline</vt:lpstr>
      <vt:lpstr>1. Introduction</vt:lpstr>
      <vt:lpstr>Cryptographic Algorithms</vt:lpstr>
      <vt:lpstr>Modern Cryptography (1976-)</vt:lpstr>
      <vt:lpstr>Attacks on Cryptographic Devices</vt:lpstr>
      <vt:lpstr>Invasive and Semi-invasive </vt:lpstr>
      <vt:lpstr>Attacks on Cryptographic Devices</vt:lpstr>
      <vt:lpstr>Power Analysis Attacks</vt:lpstr>
      <vt:lpstr>Countermeasures</vt:lpstr>
      <vt:lpstr>2. Cryptographic Devices</vt:lpstr>
      <vt:lpstr>Components</vt:lpstr>
      <vt:lpstr>Design and Implementation</vt:lpstr>
      <vt:lpstr>Custom Design</vt:lpstr>
      <vt:lpstr>Logic Cells</vt:lpstr>
      <vt:lpstr>3. Power Consumption</vt:lpstr>
      <vt:lpstr>Dynamic Power Consumption</vt:lpstr>
      <vt:lpstr>Models</vt:lpstr>
      <vt:lpstr>Software Power Model</vt:lpstr>
      <vt:lpstr>Hardware Power Model</vt:lpstr>
      <vt:lpstr>Noise</vt:lpstr>
      <vt:lpstr>Measurement Setups</vt:lpstr>
      <vt:lpstr>Electromagnetic Measurement</vt:lpstr>
      <vt:lpstr>PowerPoint 簡報</vt:lpstr>
      <vt:lpstr>PowerPoint 簡報</vt:lpstr>
      <vt:lpstr>Cloning 3G/4G SIM Cards (Black Hat USA 2015) Hardware Wallets (Ledger, TREZOR… 2015-2019)</vt:lpstr>
      <vt:lpstr>Screaming channels: When electromagnetic side channels meet radio transceivers.  (ACM, CCS, 2018)</vt:lpstr>
      <vt:lpstr>Screaming channels: From a Detailed Analysis to Improved Attacks (IACR, TCHES, vol. 2020-3) Far Field EM Side-Channel Attack on AES Using Deep Learning (ACM, ASHES, 2020)</vt:lpstr>
      <vt:lpstr>A Side Journey to Titan Side Channel Attack on Google Titan Security Key (2021)</vt:lpstr>
      <vt:lpstr>PowerPoint 簡報</vt:lpstr>
      <vt:lpstr>A Side Journey to Titan Side Channel Attack on Google Titan Security Key (2021)</vt:lpstr>
      <vt:lpstr>CVE, Common Vulnerabilities and Exposures</vt:lpstr>
      <vt:lpstr>CVE, Common Vulnerabilities and Exposures</vt:lpstr>
      <vt:lpstr>5. Advanced Encryption Standard</vt:lpstr>
      <vt:lpstr>AES </vt:lpstr>
      <vt:lpstr>Overview of the AES algorithm</vt:lpstr>
      <vt:lpstr>Chronology of the AES Selection</vt:lpstr>
      <vt:lpstr>AES: Overview</vt:lpstr>
      <vt:lpstr>AES: Overview</vt:lpstr>
      <vt:lpstr>AES: Overview</vt:lpstr>
      <vt:lpstr>Internal structure of AES</vt:lpstr>
      <vt:lpstr>Internal Structure of AES</vt:lpstr>
      <vt:lpstr>Byte Substitution Layer</vt:lpstr>
      <vt:lpstr>PowerPoint 簡報</vt:lpstr>
      <vt:lpstr>ShiftRows Sublayer</vt:lpstr>
      <vt:lpstr>MixColumn Sublayer</vt:lpstr>
      <vt:lpstr>Key Addition Layer</vt:lpstr>
      <vt:lpstr>Key Schedule</vt:lpstr>
      <vt:lpstr>Key Schedule</vt:lpstr>
      <vt:lpstr>Key Schedule</vt:lpstr>
      <vt:lpstr>Decryption</vt:lpstr>
      <vt:lpstr>Decryption</vt:lpstr>
      <vt:lpstr>Decryption</vt:lpstr>
      <vt:lpstr>Decryption</vt:lpstr>
      <vt:lpstr>Implementation in Software</vt:lpstr>
      <vt:lpstr>Implementation in Software</vt:lpstr>
      <vt:lpstr>Security</vt:lpstr>
      <vt:lpstr>Lessons Learned</vt:lpstr>
      <vt:lpstr>Lessons Learned</vt:lpstr>
      <vt:lpstr>6. Power Analysis</vt:lpstr>
      <vt:lpstr>Simple Power Analysis</vt:lpstr>
      <vt:lpstr>PowerPoint 簡報</vt:lpstr>
      <vt:lpstr>How DPA Works?</vt:lpstr>
      <vt:lpstr>Some Popular Models</vt:lpstr>
      <vt:lpstr>Power Analysis Models</vt:lpstr>
      <vt:lpstr>Differential Power Analysis</vt:lpstr>
      <vt:lpstr>Differential Power Analysis</vt:lpstr>
      <vt:lpstr>Differential Power Analysis</vt:lpstr>
      <vt:lpstr>Choosing an Intermediate Value</vt:lpstr>
      <vt:lpstr>Correlation Coefficients</vt:lpstr>
      <vt:lpstr>Correlation Power Analysis, CPA</vt:lpstr>
      <vt:lpstr>CPA Workflow</vt:lpstr>
      <vt:lpstr>Analytics Workflow</vt:lpstr>
      <vt:lpstr>Analytics Workflow</vt:lpstr>
      <vt:lpstr>Analytics Workflow</vt:lpstr>
      <vt:lpstr>Analytics Workflow</vt:lpstr>
      <vt:lpstr>Analytics Workflow</vt:lpstr>
      <vt:lpstr>Measurement Results</vt:lpstr>
      <vt:lpstr>Remarks</vt:lpstr>
      <vt:lpstr>Choosing an Statistics Test</vt:lpstr>
      <vt:lpstr>Results by Hamming weight model</vt:lpstr>
      <vt:lpstr>Countermeasures</vt:lpstr>
      <vt:lpstr>Countermeasures</vt:lpstr>
      <vt:lpstr>Conclusion</vt:lpstr>
      <vt:lpstr>PowerPoint 簡報</vt:lpstr>
      <vt:lpstr>PowerPoint 簡報</vt:lpstr>
      <vt:lpstr>PowerPoint 簡報</vt:lpstr>
      <vt:lpstr>Conclusion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NAME</dc:creator>
  <cp:lastModifiedBy>Jiun-Peng Chen</cp:lastModifiedBy>
  <cp:revision>89</cp:revision>
  <dcterms:created xsi:type="dcterms:W3CDTF">2007-03-26T01:38:39Z</dcterms:created>
  <dcterms:modified xsi:type="dcterms:W3CDTF">2023-10-12T11:01:39Z</dcterms:modified>
</cp:coreProperties>
</file>